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>
        <p:scale>
          <a:sx n="75" d="100"/>
          <a:sy n="75" d="100"/>
        </p:scale>
        <p:origin x="498" y="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6720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2.png"/><Relationship Id="rId13" Type="http://schemas.openxmlformats.org/officeDocument/2006/relationships/image" Target="../media/image97.png"/><Relationship Id="rId18" Type="http://schemas.openxmlformats.org/officeDocument/2006/relationships/image" Target="../media/image5.png"/><Relationship Id="rId3" Type="http://schemas.openxmlformats.org/officeDocument/2006/relationships/image" Target="../media/image87.png"/><Relationship Id="rId7" Type="http://schemas.openxmlformats.org/officeDocument/2006/relationships/image" Target="../media/image91.png"/><Relationship Id="rId12" Type="http://schemas.openxmlformats.org/officeDocument/2006/relationships/image" Target="../media/image96.png"/><Relationship Id="rId17" Type="http://schemas.openxmlformats.org/officeDocument/2006/relationships/image" Target="../media/image101.png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10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0.png"/><Relationship Id="rId11" Type="http://schemas.openxmlformats.org/officeDocument/2006/relationships/image" Target="../media/image95.png"/><Relationship Id="rId5" Type="http://schemas.openxmlformats.org/officeDocument/2006/relationships/image" Target="../media/image89.png"/><Relationship Id="rId15" Type="http://schemas.openxmlformats.org/officeDocument/2006/relationships/image" Target="../media/image99.png"/><Relationship Id="rId10" Type="http://schemas.openxmlformats.org/officeDocument/2006/relationships/image" Target="../media/image94.png"/><Relationship Id="rId4" Type="http://schemas.openxmlformats.org/officeDocument/2006/relationships/image" Target="../media/image88.png"/><Relationship Id="rId9" Type="http://schemas.openxmlformats.org/officeDocument/2006/relationships/image" Target="../media/image93.png"/><Relationship Id="rId14" Type="http://schemas.openxmlformats.org/officeDocument/2006/relationships/image" Target="../media/image9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7.png"/><Relationship Id="rId13" Type="http://schemas.openxmlformats.org/officeDocument/2006/relationships/image" Target="../media/image111.png"/><Relationship Id="rId18" Type="http://schemas.openxmlformats.org/officeDocument/2006/relationships/image" Target="../media/image116.png"/><Relationship Id="rId26" Type="http://schemas.openxmlformats.org/officeDocument/2006/relationships/image" Target="../media/image124.png"/><Relationship Id="rId3" Type="http://schemas.openxmlformats.org/officeDocument/2006/relationships/image" Target="../media/image102.png"/><Relationship Id="rId21" Type="http://schemas.openxmlformats.org/officeDocument/2006/relationships/image" Target="../media/image119.png"/><Relationship Id="rId7" Type="http://schemas.openxmlformats.org/officeDocument/2006/relationships/image" Target="../media/image106.png"/><Relationship Id="rId12" Type="http://schemas.openxmlformats.org/officeDocument/2006/relationships/image" Target="../media/image110.png"/><Relationship Id="rId17" Type="http://schemas.openxmlformats.org/officeDocument/2006/relationships/image" Target="../media/image115.png"/><Relationship Id="rId25" Type="http://schemas.openxmlformats.org/officeDocument/2006/relationships/image" Target="../media/image123.png"/><Relationship Id="rId2" Type="http://schemas.openxmlformats.org/officeDocument/2006/relationships/notesSlide" Target="../notesSlides/notesSlide11.xml"/><Relationship Id="rId16" Type="http://schemas.openxmlformats.org/officeDocument/2006/relationships/image" Target="../media/image114.png"/><Relationship Id="rId20" Type="http://schemas.openxmlformats.org/officeDocument/2006/relationships/image" Target="../media/image1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5.png"/><Relationship Id="rId11" Type="http://schemas.openxmlformats.org/officeDocument/2006/relationships/image" Target="../media/image3.png"/><Relationship Id="rId24" Type="http://schemas.openxmlformats.org/officeDocument/2006/relationships/image" Target="../media/image122.png"/><Relationship Id="rId5" Type="http://schemas.openxmlformats.org/officeDocument/2006/relationships/image" Target="../media/image104.png"/><Relationship Id="rId15" Type="http://schemas.openxmlformats.org/officeDocument/2006/relationships/image" Target="../media/image113.png"/><Relationship Id="rId23" Type="http://schemas.openxmlformats.org/officeDocument/2006/relationships/image" Target="../media/image121.png"/><Relationship Id="rId28" Type="http://schemas.openxmlformats.org/officeDocument/2006/relationships/image" Target="../media/image5.png"/><Relationship Id="rId10" Type="http://schemas.openxmlformats.org/officeDocument/2006/relationships/image" Target="../media/image109.png"/><Relationship Id="rId19" Type="http://schemas.openxmlformats.org/officeDocument/2006/relationships/image" Target="../media/image117.png"/><Relationship Id="rId4" Type="http://schemas.openxmlformats.org/officeDocument/2006/relationships/image" Target="../media/image103.png"/><Relationship Id="rId9" Type="http://schemas.openxmlformats.org/officeDocument/2006/relationships/image" Target="../media/image108.png"/><Relationship Id="rId14" Type="http://schemas.openxmlformats.org/officeDocument/2006/relationships/image" Target="../media/image112.png"/><Relationship Id="rId22" Type="http://schemas.openxmlformats.org/officeDocument/2006/relationships/image" Target="../media/image120.png"/><Relationship Id="rId27" Type="http://schemas.openxmlformats.org/officeDocument/2006/relationships/image" Target="../media/image12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18" Type="http://schemas.openxmlformats.org/officeDocument/2006/relationships/image" Target="../media/image2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17" Type="http://schemas.openxmlformats.org/officeDocument/2006/relationships/image" Target="../media/image20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9.png"/><Relationship Id="rId20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10" Type="http://schemas.openxmlformats.org/officeDocument/2006/relationships/image" Target="../media/image13.png"/><Relationship Id="rId19" Type="http://schemas.openxmlformats.org/officeDocument/2006/relationships/image" Target="../media/image22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Relationship Id="rId9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13" Type="http://schemas.openxmlformats.org/officeDocument/2006/relationships/image" Target="../media/image39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12" Type="http://schemas.openxmlformats.org/officeDocument/2006/relationships/image" Target="../media/image3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2.png"/><Relationship Id="rId11" Type="http://schemas.openxmlformats.org/officeDocument/2006/relationships/image" Target="../media/image37.png"/><Relationship Id="rId5" Type="http://schemas.openxmlformats.org/officeDocument/2006/relationships/image" Target="../media/image31.png"/><Relationship Id="rId15" Type="http://schemas.openxmlformats.org/officeDocument/2006/relationships/image" Target="../media/image5.png"/><Relationship Id="rId10" Type="http://schemas.openxmlformats.org/officeDocument/2006/relationships/image" Target="../media/image36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Relationship Id="rId14" Type="http://schemas.openxmlformats.org/officeDocument/2006/relationships/image" Target="../media/image4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image" Target="../media/image41.png"/><Relationship Id="rId7" Type="http://schemas.openxmlformats.org/officeDocument/2006/relationships/image" Target="../media/image44.png"/><Relationship Id="rId12" Type="http://schemas.openxmlformats.org/officeDocument/2006/relationships/image" Target="../media/image4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3.png"/><Relationship Id="rId11" Type="http://schemas.openxmlformats.org/officeDocument/2006/relationships/image" Target="../media/image48.png"/><Relationship Id="rId5" Type="http://schemas.openxmlformats.org/officeDocument/2006/relationships/image" Target="../media/image42.png"/><Relationship Id="rId10" Type="http://schemas.openxmlformats.org/officeDocument/2006/relationships/image" Target="../media/image47.png"/><Relationship Id="rId4" Type="http://schemas.openxmlformats.org/officeDocument/2006/relationships/image" Target="../media/image5.png"/><Relationship Id="rId9" Type="http://schemas.openxmlformats.org/officeDocument/2006/relationships/image" Target="../media/image4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13" Type="http://schemas.openxmlformats.org/officeDocument/2006/relationships/image" Target="../media/image55.png"/><Relationship Id="rId3" Type="http://schemas.openxmlformats.org/officeDocument/2006/relationships/image" Target="../media/image50.png"/><Relationship Id="rId7" Type="http://schemas.openxmlformats.org/officeDocument/2006/relationships/image" Target="../media/image42.png"/><Relationship Id="rId12" Type="http://schemas.openxmlformats.org/officeDocument/2006/relationships/image" Target="../media/image5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53.png"/><Relationship Id="rId5" Type="http://schemas.openxmlformats.org/officeDocument/2006/relationships/image" Target="../media/image52.png"/><Relationship Id="rId10" Type="http://schemas.openxmlformats.org/officeDocument/2006/relationships/image" Target="../media/image45.png"/><Relationship Id="rId4" Type="http://schemas.openxmlformats.org/officeDocument/2006/relationships/image" Target="../media/image51.png"/><Relationship Id="rId9" Type="http://schemas.openxmlformats.org/officeDocument/2006/relationships/image" Target="../media/image44.png"/><Relationship Id="rId14" Type="http://schemas.openxmlformats.org/officeDocument/2006/relationships/image" Target="../media/image3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3" Type="http://schemas.openxmlformats.org/officeDocument/2006/relationships/image" Target="../media/image56.png"/><Relationship Id="rId7" Type="http://schemas.openxmlformats.org/officeDocument/2006/relationships/image" Target="../media/image43.png"/><Relationship Id="rId12" Type="http://schemas.openxmlformats.org/officeDocument/2006/relationships/image" Target="../media/image4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2.png"/><Relationship Id="rId11" Type="http://schemas.openxmlformats.org/officeDocument/2006/relationships/image" Target="../media/image60.png"/><Relationship Id="rId5" Type="http://schemas.openxmlformats.org/officeDocument/2006/relationships/image" Target="../media/image5.png"/><Relationship Id="rId10" Type="http://schemas.openxmlformats.org/officeDocument/2006/relationships/image" Target="../media/image44.png"/><Relationship Id="rId4" Type="http://schemas.openxmlformats.org/officeDocument/2006/relationships/image" Target="../media/image57.png"/><Relationship Id="rId9" Type="http://schemas.openxmlformats.org/officeDocument/2006/relationships/image" Target="../media/image5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13" Type="http://schemas.openxmlformats.org/officeDocument/2006/relationships/image" Target="../media/image67.png"/><Relationship Id="rId3" Type="http://schemas.openxmlformats.org/officeDocument/2006/relationships/image" Target="../media/image61.png"/><Relationship Id="rId7" Type="http://schemas.openxmlformats.org/officeDocument/2006/relationships/image" Target="../media/image42.png"/><Relationship Id="rId12" Type="http://schemas.openxmlformats.org/officeDocument/2006/relationships/image" Target="../media/image6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65.png"/><Relationship Id="rId5" Type="http://schemas.openxmlformats.org/officeDocument/2006/relationships/image" Target="../media/image63.png"/><Relationship Id="rId10" Type="http://schemas.openxmlformats.org/officeDocument/2006/relationships/image" Target="../media/image64.png"/><Relationship Id="rId4" Type="http://schemas.openxmlformats.org/officeDocument/2006/relationships/image" Target="../media/image62.png"/><Relationship Id="rId9" Type="http://schemas.openxmlformats.org/officeDocument/2006/relationships/image" Target="../media/image44.png"/><Relationship Id="rId14" Type="http://schemas.openxmlformats.org/officeDocument/2006/relationships/image" Target="../media/image4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png"/><Relationship Id="rId13" Type="http://schemas.openxmlformats.org/officeDocument/2006/relationships/image" Target="../media/image78.png"/><Relationship Id="rId18" Type="http://schemas.openxmlformats.org/officeDocument/2006/relationships/image" Target="../media/image35.png"/><Relationship Id="rId3" Type="http://schemas.openxmlformats.org/officeDocument/2006/relationships/image" Target="../media/image68.png"/><Relationship Id="rId21" Type="http://schemas.openxmlformats.org/officeDocument/2006/relationships/image" Target="../media/image85.png"/><Relationship Id="rId7" Type="http://schemas.openxmlformats.org/officeDocument/2006/relationships/image" Target="../media/image72.png"/><Relationship Id="rId12" Type="http://schemas.openxmlformats.org/officeDocument/2006/relationships/image" Target="../media/image77.png"/><Relationship Id="rId17" Type="http://schemas.openxmlformats.org/officeDocument/2006/relationships/image" Target="../media/image82.png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81.png"/><Relationship Id="rId20" Type="http://schemas.openxmlformats.org/officeDocument/2006/relationships/image" Target="../media/image8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1.png"/><Relationship Id="rId11" Type="http://schemas.openxmlformats.org/officeDocument/2006/relationships/image" Target="../media/image76.png"/><Relationship Id="rId24" Type="http://schemas.openxmlformats.org/officeDocument/2006/relationships/image" Target="../media/image5.png"/><Relationship Id="rId5" Type="http://schemas.openxmlformats.org/officeDocument/2006/relationships/image" Target="../media/image70.png"/><Relationship Id="rId15" Type="http://schemas.openxmlformats.org/officeDocument/2006/relationships/image" Target="../media/image80.png"/><Relationship Id="rId23" Type="http://schemas.openxmlformats.org/officeDocument/2006/relationships/image" Target="../media/image86.png"/><Relationship Id="rId10" Type="http://schemas.openxmlformats.org/officeDocument/2006/relationships/image" Target="../media/image75.png"/><Relationship Id="rId19" Type="http://schemas.openxmlformats.org/officeDocument/2006/relationships/image" Target="../media/image83.png"/><Relationship Id="rId4" Type="http://schemas.openxmlformats.org/officeDocument/2006/relationships/image" Target="../media/image69.png"/><Relationship Id="rId9" Type="http://schemas.openxmlformats.org/officeDocument/2006/relationships/image" Target="../media/image74.png"/><Relationship Id="rId14" Type="http://schemas.openxmlformats.org/officeDocument/2006/relationships/image" Target="../media/image79.png"/><Relationship Id="rId22" Type="http://schemas.openxmlformats.org/officeDocument/2006/relationships/image" Target="../media/image3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00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13716000"/>
            <a:ext cx="3810305" cy="3810305"/>
          </a:xfrm>
          <a:prstGeom prst="ellipse">
            <a:avLst/>
          </a:prstGeom>
          <a:solidFill>
            <a:srgbClr val="FFFFFF">
              <a:alpha val="3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295998" y="1371600"/>
            <a:ext cx="19202" cy="952805"/>
          </a:xfrm>
          <a:prstGeom prst="rect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905902" y="1714500"/>
            <a:ext cx="19202" cy="1429207"/>
          </a:xfrm>
          <a:prstGeom prst="rect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0"/>
            <a:ext cx="7619695" cy="6858000"/>
          </a:xfrm>
          <a:prstGeom prst="rect">
            <a:avLst/>
          </a:prstGeom>
          <a:solidFill>
            <a:srgbClr val="002266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0" y="6858000"/>
            <a:ext cx="381305" cy="6858000"/>
          </a:xfrm>
          <a:prstGeom prst="rect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9" name="Text 7"/>
          <p:cNvSpPr txBox="1"/>
          <p:nvPr/>
        </p:nvSpPr>
        <p:spPr>
          <a:xfrm>
            <a:off x="847648" y="956919"/>
            <a:ext cx="5410506" cy="15151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6600" b="1" kern="0" spc="-75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Consulting</a:t>
            </a:r>
            <a:endParaRPr lang="en-US" sz="6600" dirty="0"/>
          </a:p>
          <a:p>
            <a:pPr marL="0" indent="0" algn="l">
              <a:buNone/>
            </a:pPr>
            <a:r>
              <a:rPr lang="en-US" sz="6600" b="1" kern="0" spc="-75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Services</a:t>
            </a:r>
            <a:endParaRPr lang="en-US" sz="6600" b="1" dirty="0"/>
          </a:p>
        </p:txBody>
      </p:sp>
      <p:sp>
        <p:nvSpPr>
          <p:cNvPr id="10" name="Shape 8"/>
          <p:cNvSpPr/>
          <p:nvPr/>
        </p:nvSpPr>
        <p:spPr>
          <a:xfrm>
            <a:off x="761695" y="3219602"/>
            <a:ext cx="57607" cy="1047902"/>
          </a:xfrm>
          <a:prstGeom prst="rect">
            <a:avLst/>
          </a:prstGeom>
          <a:solidFill>
            <a:srgbClr val="4DA6FF"/>
          </a:solidFill>
          <a:ln w="12700">
            <a:solidFill>
              <a:srgbClr val="4DA6FF">
                <a:alpha val="0"/>
              </a:srgbClr>
            </a:solidFill>
            <a:prstDash val="solid"/>
          </a:ln>
        </p:spPr>
      </p:sp>
      <p:sp>
        <p:nvSpPr>
          <p:cNvPr id="11" name="Text 9"/>
          <p:cNvSpPr txBox="1"/>
          <p:nvPr/>
        </p:nvSpPr>
        <p:spPr>
          <a:xfrm>
            <a:off x="1104595" y="3219602"/>
            <a:ext cx="6323076" cy="6958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000" dirty="0">
                <a:solidFill>
                  <a:srgbClr val="E0E0E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Efficiency, Control &amp; Governance Solutions for Stronger, Smarter, Scalable Enterprises</a:t>
            </a:r>
            <a:endParaRPr lang="en-US" sz="2000" dirty="0"/>
          </a:p>
        </p:txBody>
      </p:sp>
      <p:sp>
        <p:nvSpPr>
          <p:cNvPr id="12" name="Text 10"/>
          <p:cNvSpPr txBox="1"/>
          <p:nvPr/>
        </p:nvSpPr>
        <p:spPr>
          <a:xfrm>
            <a:off x="1104595" y="4007815"/>
            <a:ext cx="6344107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kern="0" spc="75" dirty="0">
                <a:solidFill>
                  <a:srgbClr val="A3C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Overview Presentation</a:t>
            </a:r>
            <a:endParaRPr lang="en-US" sz="1400" dirty="0"/>
          </a:p>
        </p:txBody>
      </p:sp>
      <p:sp>
        <p:nvSpPr>
          <p:cNvPr id="13" name="Text 11"/>
          <p:cNvSpPr txBox="1"/>
          <p:nvPr/>
        </p:nvSpPr>
        <p:spPr>
          <a:xfrm>
            <a:off x="761694" y="4837176"/>
            <a:ext cx="6534303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dirty="0">
                <a:solidFill>
                  <a:srgbClr val="FFFFFF">
                    <a:alpha val="90000"/>
                  </a:srgb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Partnering with boards, promoters, and CXOs to translate vision into execution with clarity and measurable results.</a:t>
            </a:r>
            <a:endParaRPr lang="en-US" sz="1600" dirty="0"/>
          </a:p>
        </p:txBody>
      </p:sp>
      <p:pic>
        <p:nvPicPr>
          <p:cNvPr id="14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61695" y="6181344"/>
            <a:ext cx="171907" cy="171907"/>
          </a:xfrm>
          <a:prstGeom prst="rect">
            <a:avLst/>
          </a:prstGeom>
        </p:spPr>
      </p:pic>
      <p:sp>
        <p:nvSpPr>
          <p:cNvPr id="15" name="Text 12"/>
          <p:cNvSpPr txBox="1"/>
          <p:nvPr/>
        </p:nvSpPr>
        <p:spPr>
          <a:xfrm>
            <a:off x="1047902" y="6152998"/>
            <a:ext cx="77083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>
                    <a:alpha val="80000"/>
                  </a:srgb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Est. 1998</a:t>
            </a:r>
            <a:endParaRPr lang="en-US" sz="1200" dirty="0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2071116" y="6181344"/>
            <a:ext cx="171907" cy="171907"/>
          </a:xfrm>
          <a:prstGeom prst="rect">
            <a:avLst/>
          </a:prstGeom>
        </p:spPr>
      </p:pic>
      <p:sp>
        <p:nvSpPr>
          <p:cNvPr id="17" name="Text 13"/>
          <p:cNvSpPr txBox="1"/>
          <p:nvPr/>
        </p:nvSpPr>
        <p:spPr>
          <a:xfrm>
            <a:off x="2356409" y="6152998"/>
            <a:ext cx="114482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>
                    <a:alpha val="80000"/>
                  </a:srgb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www.kolath.in</a:t>
            </a:r>
            <a:endParaRPr lang="en-US" sz="1200" dirty="0"/>
          </a:p>
        </p:txBody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rcRect l="-1773" r="-1773"/>
          <a:stretch/>
        </p:blipFill>
        <p:spPr>
          <a:xfrm>
            <a:off x="3698748" y="6181344"/>
            <a:ext cx="133502" cy="171907"/>
          </a:xfrm>
          <a:prstGeom prst="rect">
            <a:avLst/>
          </a:prstGeom>
        </p:spPr>
      </p:pic>
      <p:sp>
        <p:nvSpPr>
          <p:cNvPr id="19" name="Text 14"/>
          <p:cNvSpPr txBox="1"/>
          <p:nvPr/>
        </p:nvSpPr>
        <p:spPr>
          <a:xfrm>
            <a:off x="3945636" y="6152998"/>
            <a:ext cx="231251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>
                    <a:alpha val="80000"/>
                  </a:srgb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Pan-India &amp; Global Presence</a:t>
            </a:r>
            <a:endParaRPr lang="en-US" sz="1200" dirty="0"/>
          </a:p>
        </p:txBody>
      </p:sp>
      <p:pic>
        <p:nvPicPr>
          <p:cNvPr id="20" name="Image 3" descr="preencoded.png"/>
          <p:cNvPicPr>
            <a:picLocks noChangeAspect="1"/>
          </p:cNvPicPr>
          <p:nvPr/>
        </p:nvPicPr>
        <p:blipFill>
          <a:blip r:embed="rId6"/>
          <a:srcRect l="-12" r="-12"/>
          <a:stretch/>
        </p:blipFill>
        <p:spPr>
          <a:xfrm>
            <a:off x="8866937" y="476402"/>
            <a:ext cx="2762402" cy="780898"/>
          </a:xfrm>
          <a:prstGeom prst="rect">
            <a:avLst/>
          </a:prstGeom>
        </p:spPr>
      </p:pic>
      <p:pic>
        <p:nvPicPr>
          <p:cNvPr id="21" name="Image 4" descr="preencoded.png"/>
          <p:cNvPicPr>
            <a:picLocks noChangeAspect="1"/>
          </p:cNvPicPr>
          <p:nvPr/>
        </p:nvPicPr>
        <p:blipFill>
          <a:blip r:embed="rId7"/>
          <a:srcRect t="181" b="181"/>
          <a:stretch/>
        </p:blipFill>
        <p:spPr>
          <a:xfrm>
            <a:off x="9162288" y="629107"/>
            <a:ext cx="2171700" cy="4764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00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267505" y="1028700"/>
            <a:ext cx="19202" cy="1429207"/>
          </a:xfrm>
          <a:prstGeom prst="rect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876495" y="1371600"/>
            <a:ext cx="19202" cy="1429207"/>
          </a:xfrm>
          <a:prstGeom prst="rect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9124798" y="4114800"/>
            <a:ext cx="19202" cy="1429207"/>
          </a:xfrm>
          <a:prstGeom prst="rect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9734702" y="4457700"/>
            <a:ext cx="19202" cy="1429207"/>
          </a:xfrm>
          <a:prstGeom prst="rect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9411005" y="685800"/>
            <a:ext cx="952805" cy="952805"/>
          </a:xfrm>
          <a:prstGeom prst="rect">
            <a:avLst/>
          </a:prstGeom>
        </p:spPr>
      </p:pic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2438705" y="5067605"/>
            <a:ext cx="761695" cy="761695"/>
          </a:xfrm>
          <a:prstGeom prst="rect">
            <a:avLst/>
          </a:prstGeom>
        </p:spPr>
      </p:pic>
      <p:sp>
        <p:nvSpPr>
          <p:cNvPr id="10" name="Shape 6"/>
          <p:cNvSpPr/>
          <p:nvPr/>
        </p:nvSpPr>
        <p:spPr>
          <a:xfrm>
            <a:off x="6953098" y="-476402"/>
            <a:ext cx="6667805" cy="6667805"/>
          </a:xfrm>
          <a:prstGeom prst="ellipse">
            <a:avLst/>
          </a:prstGeom>
          <a:solidFill>
            <a:srgbClr val="FFFFFF">
              <a:alpha val="3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1" name="Shape 7"/>
          <p:cNvSpPr/>
          <p:nvPr/>
        </p:nvSpPr>
        <p:spPr>
          <a:xfrm>
            <a:off x="-952805" y="3047695"/>
            <a:ext cx="4762195" cy="4762195"/>
          </a:xfrm>
          <a:prstGeom prst="ellipse">
            <a:avLst/>
          </a:prstGeom>
          <a:solidFill>
            <a:srgbClr val="FFFFFF">
              <a:alpha val="3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2" name="Shape 8"/>
          <p:cNvSpPr/>
          <p:nvPr/>
        </p:nvSpPr>
        <p:spPr>
          <a:xfrm>
            <a:off x="-952805" y="0"/>
            <a:ext cx="5715000" cy="6858000"/>
          </a:xfrm>
          <a:prstGeom prst="rect">
            <a:avLst/>
          </a:prstGeom>
          <a:solidFill>
            <a:srgbClr val="002266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3" name="Shape 9"/>
          <p:cNvSpPr/>
          <p:nvPr/>
        </p:nvSpPr>
        <p:spPr>
          <a:xfrm>
            <a:off x="571500" y="1457554"/>
            <a:ext cx="952805" cy="38405"/>
          </a:xfrm>
          <a:prstGeom prst="rect">
            <a:avLst/>
          </a:prstGeom>
          <a:solidFill>
            <a:srgbClr val="4DA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4" name="Text 10"/>
          <p:cNvSpPr txBox="1"/>
          <p:nvPr/>
        </p:nvSpPr>
        <p:spPr>
          <a:xfrm>
            <a:off x="571500" y="666598"/>
            <a:ext cx="11239805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000" b="1" kern="0" spc="-37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Supporting Business Services</a:t>
            </a:r>
            <a:endParaRPr lang="en-US" sz="4000" dirty="0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rcRect t="-2" b="-2"/>
          <a:stretch/>
        </p:blipFill>
        <p:spPr>
          <a:xfrm>
            <a:off x="571500" y="1800454"/>
            <a:ext cx="5391302" cy="2305202"/>
          </a:xfrm>
          <a:prstGeom prst="rect">
            <a:avLst/>
          </a:prstGeom>
        </p:spPr>
      </p:pic>
      <p:sp>
        <p:nvSpPr>
          <p:cNvPr id="16" name="Shape 11"/>
          <p:cNvSpPr/>
          <p:nvPr/>
        </p:nvSpPr>
        <p:spPr>
          <a:xfrm>
            <a:off x="571500" y="1800454"/>
            <a:ext cx="5352898" cy="57607"/>
          </a:xfrm>
          <a:prstGeom prst="roundRect">
            <a:avLst>
              <a:gd name="adj" fmla="val 1587307"/>
            </a:avLst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17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5277002" y="2009851"/>
            <a:ext cx="476402" cy="476402"/>
          </a:xfrm>
          <a:prstGeom prst="rect">
            <a:avLst/>
          </a:prstGeom>
        </p:spPr>
      </p:pic>
      <p:sp>
        <p:nvSpPr>
          <p:cNvPr id="18" name="Shape 12"/>
          <p:cNvSpPr/>
          <p:nvPr/>
        </p:nvSpPr>
        <p:spPr>
          <a:xfrm>
            <a:off x="2909621" y="2104949"/>
            <a:ext cx="714146" cy="714146"/>
          </a:xfrm>
          <a:prstGeom prst="ellipse">
            <a:avLst/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139700" dist="38100" dir="16200000" algn="bl" rotWithShape="0">
              <a:srgbClr val="0033A0">
                <a:alpha val="40000"/>
              </a:srgbClr>
            </a:outerShdw>
          </a:effectLst>
        </p:spPr>
      </p:sp>
      <p:sp>
        <p:nvSpPr>
          <p:cNvPr id="19" name="Shape 13"/>
          <p:cNvSpPr/>
          <p:nvPr/>
        </p:nvSpPr>
        <p:spPr>
          <a:xfrm>
            <a:off x="2838298" y="2033626"/>
            <a:ext cx="857707" cy="857707"/>
          </a:xfrm>
          <a:prstGeom prst="ellipse">
            <a:avLst/>
          </a:prstGeom>
          <a:noFill/>
          <a:ln w="38100">
            <a:solidFill>
              <a:srgbClr val="0033A0">
                <a:alpha val="30000"/>
              </a:srgbClr>
            </a:solidFill>
            <a:prstDash val="solid"/>
          </a:ln>
        </p:spPr>
      </p:sp>
      <p:pic>
        <p:nvPicPr>
          <p:cNvPr id="20" name="Image 4" descr="preencoded.png"/>
          <p:cNvPicPr>
            <a:picLocks noChangeAspect="1"/>
          </p:cNvPicPr>
          <p:nvPr/>
        </p:nvPicPr>
        <p:blipFill>
          <a:blip r:embed="rId7"/>
          <a:srcRect t="-45" b="-45"/>
          <a:stretch/>
        </p:blipFill>
        <p:spPr>
          <a:xfrm>
            <a:off x="3138221" y="2276856"/>
            <a:ext cx="256946" cy="342900"/>
          </a:xfrm>
          <a:prstGeom prst="rect">
            <a:avLst/>
          </a:prstGeom>
        </p:spPr>
      </p:pic>
      <p:sp>
        <p:nvSpPr>
          <p:cNvPr id="21" name="Text 14"/>
          <p:cNvSpPr txBox="1"/>
          <p:nvPr/>
        </p:nvSpPr>
        <p:spPr>
          <a:xfrm>
            <a:off x="2235505" y="2971800"/>
            <a:ext cx="2303374" cy="2377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0033A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Audit &amp; Assurance</a:t>
            </a:r>
            <a:endParaRPr lang="en-US" dirty="0"/>
          </a:p>
        </p:txBody>
      </p:sp>
      <p:sp>
        <p:nvSpPr>
          <p:cNvPr id="22" name="Text 15"/>
          <p:cNvSpPr txBox="1"/>
          <p:nvPr/>
        </p:nvSpPr>
        <p:spPr>
          <a:xfrm>
            <a:off x="838505" y="3314700"/>
            <a:ext cx="4858207" cy="4864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600" dirty="0">
                <a:solidFill>
                  <a:srgbClr val="1A1A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Independent reviews and assurance services to enhance credibility and stakeholder confidence</a:t>
            </a:r>
            <a:endParaRPr lang="en-US" sz="1600" dirty="0"/>
          </a:p>
        </p:txBody>
      </p:sp>
      <p:pic>
        <p:nvPicPr>
          <p:cNvPr id="23" name="Image 5" descr="preencoded.png"/>
          <p:cNvPicPr>
            <a:picLocks noChangeAspect="1"/>
          </p:cNvPicPr>
          <p:nvPr/>
        </p:nvPicPr>
        <p:blipFill>
          <a:blip r:embed="rId8"/>
          <a:srcRect t="-2" b="-2"/>
          <a:stretch/>
        </p:blipFill>
        <p:spPr>
          <a:xfrm>
            <a:off x="6229807" y="1800454"/>
            <a:ext cx="5391302" cy="2305202"/>
          </a:xfrm>
          <a:prstGeom prst="rect">
            <a:avLst/>
          </a:prstGeom>
        </p:spPr>
      </p:pic>
      <p:sp>
        <p:nvSpPr>
          <p:cNvPr id="24" name="Shape 16"/>
          <p:cNvSpPr/>
          <p:nvPr/>
        </p:nvSpPr>
        <p:spPr>
          <a:xfrm>
            <a:off x="6229807" y="1800454"/>
            <a:ext cx="5352898" cy="57607"/>
          </a:xfrm>
          <a:prstGeom prst="roundRect">
            <a:avLst>
              <a:gd name="adj" fmla="val 1587307"/>
            </a:avLst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25" name="Image 6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10934395" y="2009851"/>
            <a:ext cx="476402" cy="476402"/>
          </a:xfrm>
          <a:prstGeom prst="rect">
            <a:avLst/>
          </a:prstGeom>
        </p:spPr>
      </p:pic>
      <p:sp>
        <p:nvSpPr>
          <p:cNvPr id="26" name="Shape 17"/>
          <p:cNvSpPr/>
          <p:nvPr/>
        </p:nvSpPr>
        <p:spPr>
          <a:xfrm>
            <a:off x="8567928" y="2104949"/>
            <a:ext cx="714146" cy="714146"/>
          </a:xfrm>
          <a:prstGeom prst="ellipse">
            <a:avLst/>
          </a:prstGeom>
          <a:solidFill>
            <a:srgbClr val="1B4B8C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139700" dist="38100" dir="16200000" algn="bl" rotWithShape="0">
              <a:srgbClr val="0033A0">
                <a:alpha val="40000"/>
              </a:srgbClr>
            </a:outerShdw>
          </a:effectLst>
        </p:spPr>
      </p:sp>
      <p:sp>
        <p:nvSpPr>
          <p:cNvPr id="27" name="Shape 18"/>
          <p:cNvSpPr/>
          <p:nvPr/>
        </p:nvSpPr>
        <p:spPr>
          <a:xfrm>
            <a:off x="8496605" y="2033626"/>
            <a:ext cx="857707" cy="857707"/>
          </a:xfrm>
          <a:prstGeom prst="ellipse">
            <a:avLst/>
          </a:prstGeom>
          <a:noFill/>
          <a:ln w="38100">
            <a:solidFill>
              <a:srgbClr val="0033A0">
                <a:alpha val="30000"/>
              </a:srgbClr>
            </a:solidFill>
            <a:prstDash val="solid"/>
          </a:ln>
        </p:spPr>
      </p:sp>
      <p:pic>
        <p:nvPicPr>
          <p:cNvPr id="28" name="Image 7" descr="preencoded.png"/>
          <p:cNvPicPr>
            <a:picLocks noChangeAspect="1"/>
          </p:cNvPicPr>
          <p:nvPr/>
        </p:nvPicPr>
        <p:blipFill>
          <a:blip r:embed="rId10"/>
          <a:srcRect t="-45" b="-45"/>
          <a:stretch/>
        </p:blipFill>
        <p:spPr>
          <a:xfrm>
            <a:off x="8796528" y="2276856"/>
            <a:ext cx="256946" cy="342900"/>
          </a:xfrm>
          <a:prstGeom prst="rect">
            <a:avLst/>
          </a:prstGeom>
        </p:spPr>
      </p:pic>
      <p:sp>
        <p:nvSpPr>
          <p:cNvPr id="29" name="Text 19"/>
          <p:cNvSpPr txBox="1"/>
          <p:nvPr/>
        </p:nvSpPr>
        <p:spPr>
          <a:xfrm>
            <a:off x="7754722" y="2971800"/>
            <a:ext cx="2532888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0033A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Valuation, TEV &amp; DPR</a:t>
            </a:r>
            <a:endParaRPr lang="en-US" dirty="0"/>
          </a:p>
        </p:txBody>
      </p:sp>
      <p:sp>
        <p:nvSpPr>
          <p:cNvPr id="30" name="Text 20"/>
          <p:cNvSpPr txBox="1"/>
          <p:nvPr/>
        </p:nvSpPr>
        <p:spPr>
          <a:xfrm>
            <a:off x="6495898" y="3314700"/>
            <a:ext cx="4858207" cy="4864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600" dirty="0">
                <a:solidFill>
                  <a:srgbClr val="1A1A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Financial models and detailed project reports for informed decision-making and valuation analysis</a:t>
            </a:r>
            <a:endParaRPr lang="en-US" sz="1600" dirty="0"/>
          </a:p>
        </p:txBody>
      </p:sp>
      <p:pic>
        <p:nvPicPr>
          <p:cNvPr id="31" name="Image 8" descr="preencoded.png"/>
          <p:cNvPicPr>
            <a:picLocks noChangeAspect="1"/>
          </p:cNvPicPr>
          <p:nvPr/>
        </p:nvPicPr>
        <p:blipFill>
          <a:blip r:embed="rId11"/>
          <a:srcRect t="-2" b="-2"/>
          <a:stretch/>
        </p:blipFill>
        <p:spPr>
          <a:xfrm>
            <a:off x="571500" y="4371746"/>
            <a:ext cx="5391302" cy="2305202"/>
          </a:xfrm>
          <a:prstGeom prst="rect">
            <a:avLst/>
          </a:prstGeom>
        </p:spPr>
      </p:pic>
      <p:sp>
        <p:nvSpPr>
          <p:cNvPr id="32" name="Shape 21"/>
          <p:cNvSpPr/>
          <p:nvPr/>
        </p:nvSpPr>
        <p:spPr>
          <a:xfrm>
            <a:off x="571500" y="4371746"/>
            <a:ext cx="5352898" cy="57607"/>
          </a:xfrm>
          <a:prstGeom prst="roundRect">
            <a:avLst>
              <a:gd name="adj" fmla="val 1587307"/>
            </a:avLst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33" name="Image 9" descr="preencoded.png"/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5277002" y="4581144"/>
            <a:ext cx="476402" cy="476402"/>
          </a:xfrm>
          <a:prstGeom prst="rect">
            <a:avLst/>
          </a:prstGeom>
        </p:spPr>
      </p:pic>
      <p:sp>
        <p:nvSpPr>
          <p:cNvPr id="34" name="Shape 22"/>
          <p:cNvSpPr/>
          <p:nvPr/>
        </p:nvSpPr>
        <p:spPr>
          <a:xfrm>
            <a:off x="2909621" y="4677156"/>
            <a:ext cx="714146" cy="714146"/>
          </a:xfrm>
          <a:prstGeom prst="ellipse">
            <a:avLst/>
          </a:prstGeom>
          <a:solidFill>
            <a:srgbClr val="2158A0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139700" dist="38100" dir="16200000" algn="bl" rotWithShape="0">
              <a:srgbClr val="0033A0">
                <a:alpha val="40000"/>
              </a:srgbClr>
            </a:outerShdw>
          </a:effectLst>
        </p:spPr>
      </p:sp>
      <p:sp>
        <p:nvSpPr>
          <p:cNvPr id="35" name="Shape 23"/>
          <p:cNvSpPr/>
          <p:nvPr/>
        </p:nvSpPr>
        <p:spPr>
          <a:xfrm>
            <a:off x="2838298" y="4604918"/>
            <a:ext cx="857707" cy="857707"/>
          </a:xfrm>
          <a:prstGeom prst="ellipse">
            <a:avLst/>
          </a:prstGeom>
          <a:noFill/>
          <a:ln w="38100">
            <a:solidFill>
              <a:srgbClr val="0033A0">
                <a:alpha val="30000"/>
              </a:srgbClr>
            </a:solidFill>
            <a:prstDash val="solid"/>
          </a:ln>
        </p:spPr>
      </p:sp>
      <p:pic>
        <p:nvPicPr>
          <p:cNvPr id="36" name="Image 10" descr="preencoded.png"/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3095244" y="4848149"/>
            <a:ext cx="342900" cy="342900"/>
          </a:xfrm>
          <a:prstGeom prst="rect">
            <a:avLst/>
          </a:prstGeom>
        </p:spPr>
      </p:pic>
      <p:sp>
        <p:nvSpPr>
          <p:cNvPr id="37" name="Text 24"/>
          <p:cNvSpPr txBox="1"/>
          <p:nvPr/>
        </p:nvSpPr>
        <p:spPr>
          <a:xfrm>
            <a:off x="2243023" y="5544006"/>
            <a:ext cx="2295856" cy="2715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0033A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IPR &amp; Legal Support</a:t>
            </a:r>
            <a:endParaRPr lang="en-US" dirty="0"/>
          </a:p>
        </p:txBody>
      </p:sp>
      <p:sp>
        <p:nvSpPr>
          <p:cNvPr id="38" name="Text 25"/>
          <p:cNvSpPr txBox="1"/>
          <p:nvPr/>
        </p:nvSpPr>
        <p:spPr>
          <a:xfrm>
            <a:off x="838505" y="5886907"/>
            <a:ext cx="4858207" cy="4864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600" dirty="0">
                <a:solidFill>
                  <a:srgbClr val="1A1A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IP protection and contract management to safeguard your intellectual assets and legal interests</a:t>
            </a:r>
            <a:endParaRPr lang="en-US" sz="1600" dirty="0"/>
          </a:p>
        </p:txBody>
      </p:sp>
      <p:pic>
        <p:nvPicPr>
          <p:cNvPr id="39" name="Image 11" descr="preencoded.png"/>
          <p:cNvPicPr>
            <a:picLocks noChangeAspect="1"/>
          </p:cNvPicPr>
          <p:nvPr/>
        </p:nvPicPr>
        <p:blipFill>
          <a:blip r:embed="rId14"/>
          <a:srcRect t="-2" b="-2"/>
          <a:stretch/>
        </p:blipFill>
        <p:spPr>
          <a:xfrm>
            <a:off x="6229807" y="4371746"/>
            <a:ext cx="5391302" cy="2305202"/>
          </a:xfrm>
          <a:prstGeom prst="rect">
            <a:avLst/>
          </a:prstGeom>
        </p:spPr>
      </p:pic>
      <p:sp>
        <p:nvSpPr>
          <p:cNvPr id="40" name="Shape 26"/>
          <p:cNvSpPr/>
          <p:nvPr/>
        </p:nvSpPr>
        <p:spPr>
          <a:xfrm>
            <a:off x="6229807" y="4371746"/>
            <a:ext cx="5352898" cy="57607"/>
          </a:xfrm>
          <a:prstGeom prst="roundRect">
            <a:avLst>
              <a:gd name="adj" fmla="val 1587307"/>
            </a:avLst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41" name="Image 12" descr="preencoded.png"/>
          <p:cNvPicPr>
            <a:picLocks noChangeAspect="1"/>
          </p:cNvPicPr>
          <p:nvPr/>
        </p:nvPicPr>
        <p:blipFill>
          <a:blip r:embed="rId15"/>
          <a:srcRect/>
          <a:stretch/>
        </p:blipFill>
        <p:spPr>
          <a:xfrm>
            <a:off x="10934395" y="4581144"/>
            <a:ext cx="476402" cy="476402"/>
          </a:xfrm>
          <a:prstGeom prst="rect">
            <a:avLst/>
          </a:prstGeom>
        </p:spPr>
      </p:pic>
      <p:sp>
        <p:nvSpPr>
          <p:cNvPr id="42" name="Shape 27"/>
          <p:cNvSpPr/>
          <p:nvPr/>
        </p:nvSpPr>
        <p:spPr>
          <a:xfrm>
            <a:off x="8567928" y="4677156"/>
            <a:ext cx="714146" cy="714146"/>
          </a:xfrm>
          <a:prstGeom prst="ellipse">
            <a:avLst/>
          </a:prstGeom>
          <a:solidFill>
            <a:srgbClr val="003080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139700" dist="38100" dir="16200000" algn="bl" rotWithShape="0">
              <a:srgbClr val="0033A0">
                <a:alpha val="40000"/>
              </a:srgbClr>
            </a:outerShdw>
          </a:effectLst>
        </p:spPr>
      </p:sp>
      <p:sp>
        <p:nvSpPr>
          <p:cNvPr id="43" name="Shape 28"/>
          <p:cNvSpPr/>
          <p:nvPr/>
        </p:nvSpPr>
        <p:spPr>
          <a:xfrm>
            <a:off x="8496605" y="4604918"/>
            <a:ext cx="857707" cy="857707"/>
          </a:xfrm>
          <a:prstGeom prst="ellipse">
            <a:avLst/>
          </a:prstGeom>
          <a:noFill/>
          <a:ln w="38100">
            <a:solidFill>
              <a:srgbClr val="0033A0">
                <a:alpha val="30000"/>
              </a:srgbClr>
            </a:solidFill>
            <a:prstDash val="solid"/>
          </a:ln>
        </p:spPr>
      </p:sp>
      <p:pic>
        <p:nvPicPr>
          <p:cNvPr id="44" name="Image 13" descr="preencoded.png"/>
          <p:cNvPicPr>
            <a:picLocks noChangeAspect="1"/>
          </p:cNvPicPr>
          <p:nvPr/>
        </p:nvPicPr>
        <p:blipFill>
          <a:blip r:embed="rId16"/>
          <a:srcRect t="-45" b="-45"/>
          <a:stretch/>
        </p:blipFill>
        <p:spPr>
          <a:xfrm>
            <a:off x="8796528" y="4848149"/>
            <a:ext cx="256946" cy="342900"/>
          </a:xfrm>
          <a:prstGeom prst="rect">
            <a:avLst/>
          </a:prstGeom>
        </p:spPr>
      </p:pic>
      <p:sp>
        <p:nvSpPr>
          <p:cNvPr id="45" name="Text 29"/>
          <p:cNvSpPr txBox="1"/>
          <p:nvPr/>
        </p:nvSpPr>
        <p:spPr>
          <a:xfrm>
            <a:off x="7360006" y="5544007"/>
            <a:ext cx="3402482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0033A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Transfer Pricing &amp; Tax Support</a:t>
            </a:r>
            <a:endParaRPr lang="en-US" dirty="0"/>
          </a:p>
        </p:txBody>
      </p:sp>
      <p:sp>
        <p:nvSpPr>
          <p:cNvPr id="46" name="Text 30"/>
          <p:cNvSpPr txBox="1"/>
          <p:nvPr/>
        </p:nvSpPr>
        <p:spPr>
          <a:xfrm>
            <a:off x="6495898" y="5886907"/>
            <a:ext cx="4858207" cy="4864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600" dirty="0">
                <a:solidFill>
                  <a:srgbClr val="1A1A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Compliance and advisory services for optimized tax structures and regulatory adherence</a:t>
            </a:r>
            <a:endParaRPr lang="en-US" sz="1600" dirty="0"/>
          </a:p>
        </p:txBody>
      </p:sp>
      <p:sp>
        <p:nvSpPr>
          <p:cNvPr id="47" name="Shape 31"/>
          <p:cNvSpPr/>
          <p:nvPr/>
        </p:nvSpPr>
        <p:spPr>
          <a:xfrm>
            <a:off x="0" y="6782105"/>
            <a:ext cx="12191695" cy="75895"/>
          </a:xfrm>
          <a:prstGeom prst="rect">
            <a:avLst/>
          </a:prstGeom>
          <a:solidFill>
            <a:srgbClr val="4DA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9" name="Text 33"/>
          <p:cNvSpPr txBox="1"/>
          <p:nvPr/>
        </p:nvSpPr>
        <p:spPr>
          <a:xfrm>
            <a:off x="11376050" y="6334049"/>
            <a:ext cx="277063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>
                    <a:alpha val="90000"/>
                  </a:srgb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10</a:t>
            </a:r>
            <a:endParaRPr lang="en-US" sz="1300" dirty="0"/>
          </a:p>
        </p:txBody>
      </p:sp>
      <p:pic>
        <p:nvPicPr>
          <p:cNvPr id="50" name="Image 14" descr="preencoded.png"/>
          <p:cNvPicPr>
            <a:picLocks noChangeAspect="1"/>
          </p:cNvPicPr>
          <p:nvPr/>
        </p:nvPicPr>
        <p:blipFill>
          <a:blip r:embed="rId17"/>
          <a:srcRect t="-30" b="-30"/>
          <a:stretch/>
        </p:blipFill>
        <p:spPr>
          <a:xfrm>
            <a:off x="9273845" y="381305"/>
            <a:ext cx="2447849" cy="676656"/>
          </a:xfrm>
          <a:prstGeom prst="rect">
            <a:avLst/>
          </a:prstGeom>
        </p:spPr>
      </p:pic>
      <p:pic>
        <p:nvPicPr>
          <p:cNvPr id="51" name="Image 15" descr="preencoded.png"/>
          <p:cNvPicPr>
            <a:picLocks noChangeAspect="1"/>
          </p:cNvPicPr>
          <p:nvPr/>
        </p:nvPicPr>
        <p:blipFill>
          <a:blip r:embed="rId18"/>
          <a:srcRect t="112" b="112"/>
          <a:stretch/>
        </p:blipFill>
        <p:spPr>
          <a:xfrm>
            <a:off x="9521647" y="504749"/>
            <a:ext cx="1952244" cy="42885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00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524805" y="0"/>
            <a:ext cx="7619695" cy="6858000"/>
          </a:xfrm>
          <a:prstGeom prst="rect">
            <a:avLst/>
          </a:prstGeom>
          <a:solidFill>
            <a:srgbClr val="002266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-476402" y="3524098"/>
            <a:ext cx="3810305" cy="3810305"/>
          </a:xfrm>
          <a:prstGeom prst="ellipse">
            <a:avLst/>
          </a:prstGeom>
          <a:solidFill>
            <a:srgbClr val="FFFFFF">
              <a:alpha val="3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9411005" y="4533595"/>
            <a:ext cx="952805" cy="952805"/>
          </a:xfrm>
          <a:prstGeom prst="rect">
            <a:avLst/>
          </a:prstGeom>
        </p:spPr>
      </p:pic>
      <p:sp>
        <p:nvSpPr>
          <p:cNvPr id="8" name="Shape 4"/>
          <p:cNvSpPr/>
          <p:nvPr/>
        </p:nvSpPr>
        <p:spPr>
          <a:xfrm>
            <a:off x="7905902" y="1714500"/>
            <a:ext cx="19202" cy="1429207"/>
          </a:xfrm>
          <a:prstGeom prst="rect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9" name="Shape 5"/>
          <p:cNvSpPr/>
          <p:nvPr/>
        </p:nvSpPr>
        <p:spPr>
          <a:xfrm>
            <a:off x="8515807" y="2057400"/>
            <a:ext cx="19202" cy="952805"/>
          </a:xfrm>
          <a:prstGeom prst="rect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0" name="Shape 6"/>
          <p:cNvSpPr/>
          <p:nvPr/>
        </p:nvSpPr>
        <p:spPr>
          <a:xfrm>
            <a:off x="10096805" y="0"/>
            <a:ext cx="381305" cy="6858000"/>
          </a:xfrm>
          <a:prstGeom prst="rect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1" name="Shape 7"/>
          <p:cNvSpPr/>
          <p:nvPr/>
        </p:nvSpPr>
        <p:spPr>
          <a:xfrm>
            <a:off x="0" y="6801307"/>
            <a:ext cx="12191695" cy="57607"/>
          </a:xfrm>
          <a:prstGeom prst="rect">
            <a:avLst/>
          </a:prstGeom>
          <a:solidFill>
            <a:srgbClr val="4DA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2" name="Text 8"/>
          <p:cNvSpPr txBox="1"/>
          <p:nvPr/>
        </p:nvSpPr>
        <p:spPr>
          <a:xfrm>
            <a:off x="12376593" y="6372454"/>
            <a:ext cx="2578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>
                    <a:alpha val="80000"/>
                  </a:srgb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11</a:t>
            </a:r>
            <a:endParaRPr lang="en-US" sz="1200" dirty="0"/>
          </a:p>
        </p:txBody>
      </p:sp>
      <p:sp>
        <p:nvSpPr>
          <p:cNvPr id="13" name="Text 9"/>
          <p:cNvSpPr txBox="1"/>
          <p:nvPr/>
        </p:nvSpPr>
        <p:spPr>
          <a:xfrm>
            <a:off x="571500" y="666598"/>
            <a:ext cx="11239805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kern="0" spc="75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CONTACT US</a:t>
            </a:r>
            <a:endParaRPr lang="en-US" sz="3600" dirty="0"/>
          </a:p>
        </p:txBody>
      </p:sp>
      <p:sp>
        <p:nvSpPr>
          <p:cNvPr id="14" name="Shape 10"/>
          <p:cNvSpPr/>
          <p:nvPr/>
        </p:nvSpPr>
        <p:spPr>
          <a:xfrm>
            <a:off x="571500" y="1561795"/>
            <a:ext cx="952805" cy="47549"/>
          </a:xfrm>
          <a:prstGeom prst="rect">
            <a:avLst/>
          </a:prstGeom>
          <a:solidFill>
            <a:srgbClr val="4DA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4"/>
          <a:srcRect t="-2" b="-2"/>
          <a:stretch/>
        </p:blipFill>
        <p:spPr>
          <a:xfrm>
            <a:off x="571500" y="1819656"/>
            <a:ext cx="3524098" cy="1714500"/>
          </a:xfrm>
          <a:prstGeom prst="rect">
            <a:avLst/>
          </a:prstGeom>
        </p:spPr>
      </p:pic>
      <p:sp>
        <p:nvSpPr>
          <p:cNvPr id="16" name="Shape 11"/>
          <p:cNvSpPr/>
          <p:nvPr/>
        </p:nvSpPr>
        <p:spPr>
          <a:xfrm>
            <a:off x="2095805" y="2018995"/>
            <a:ext cx="476402" cy="476402"/>
          </a:xfrm>
          <a:prstGeom prst="ellipse">
            <a:avLst/>
          </a:prstGeom>
          <a:solidFill>
            <a:srgbClr val="4DA6FF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101600" dist="38100" dir="16200000" algn="bl" rotWithShape="0">
              <a:srgbClr val="4DA6FF">
                <a:alpha val="30000"/>
              </a:srgbClr>
            </a:outerShdw>
          </a:effectLst>
        </p:spPr>
      </p:sp>
      <p:pic>
        <p:nvPicPr>
          <p:cNvPr id="17" name="Image 3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2229307" y="2152498"/>
            <a:ext cx="209398" cy="209398"/>
          </a:xfrm>
          <a:prstGeom prst="rect">
            <a:avLst/>
          </a:prstGeom>
        </p:spPr>
      </p:pic>
      <p:sp>
        <p:nvSpPr>
          <p:cNvPr id="18" name="Text 12"/>
          <p:cNvSpPr txBox="1"/>
          <p:nvPr/>
        </p:nvSpPr>
        <p:spPr>
          <a:xfrm>
            <a:off x="2001622" y="2609698"/>
            <a:ext cx="66751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13" dirty="0">
                <a:solidFill>
                  <a:srgbClr val="FFFFFF">
                    <a:alpha val="70000"/>
                  </a:srgb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CALL US</a:t>
            </a:r>
            <a:endParaRPr lang="en-US" sz="900" dirty="0"/>
          </a:p>
        </p:txBody>
      </p:sp>
      <p:sp>
        <p:nvSpPr>
          <p:cNvPr id="19" name="Text 13"/>
          <p:cNvSpPr txBox="1"/>
          <p:nvPr/>
        </p:nvSpPr>
        <p:spPr>
          <a:xfrm>
            <a:off x="1614829" y="2872130"/>
            <a:ext cx="1719073" cy="22768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+91 94971 36863</a:t>
            </a:r>
            <a:endParaRPr lang="en-US" sz="1600" dirty="0"/>
          </a:p>
        </p:txBody>
      </p:sp>
      <p:sp>
        <p:nvSpPr>
          <p:cNvPr id="20" name="Text 14"/>
          <p:cNvSpPr txBox="1"/>
          <p:nvPr/>
        </p:nvSpPr>
        <p:spPr>
          <a:xfrm>
            <a:off x="1614830" y="3100730"/>
            <a:ext cx="171907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+91 94471 36863</a:t>
            </a:r>
            <a:endParaRPr lang="en-US" sz="1600" dirty="0"/>
          </a:p>
        </p:txBody>
      </p:sp>
      <p:pic>
        <p:nvPicPr>
          <p:cNvPr id="21" name="Image 4" descr="preencoded.png"/>
          <p:cNvPicPr>
            <a:picLocks noChangeAspect="1"/>
          </p:cNvPicPr>
          <p:nvPr/>
        </p:nvPicPr>
        <p:blipFill>
          <a:blip r:embed="rId6"/>
          <a:srcRect t="-2" b="-2"/>
          <a:stretch/>
        </p:blipFill>
        <p:spPr>
          <a:xfrm>
            <a:off x="4334256" y="1819656"/>
            <a:ext cx="3524098" cy="1714500"/>
          </a:xfrm>
          <a:prstGeom prst="rect">
            <a:avLst/>
          </a:prstGeom>
        </p:spPr>
      </p:pic>
      <p:sp>
        <p:nvSpPr>
          <p:cNvPr id="22" name="Shape 15"/>
          <p:cNvSpPr/>
          <p:nvPr/>
        </p:nvSpPr>
        <p:spPr>
          <a:xfrm>
            <a:off x="5857646" y="2018995"/>
            <a:ext cx="476402" cy="476402"/>
          </a:xfrm>
          <a:prstGeom prst="ellipse">
            <a:avLst/>
          </a:prstGeom>
          <a:solidFill>
            <a:srgbClr val="4DA6FF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101600" dist="38100" dir="16200000" algn="bl" rotWithShape="0">
              <a:srgbClr val="4DA6FF">
                <a:alpha val="30000"/>
              </a:srgbClr>
            </a:outerShdw>
          </a:effectLst>
        </p:spPr>
      </p:sp>
      <p:pic>
        <p:nvPicPr>
          <p:cNvPr id="23" name="Image 5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5991149" y="2152498"/>
            <a:ext cx="209398" cy="209398"/>
          </a:xfrm>
          <a:prstGeom prst="rect">
            <a:avLst/>
          </a:prstGeom>
        </p:spPr>
      </p:pic>
      <p:sp>
        <p:nvSpPr>
          <p:cNvPr id="24" name="Text 16"/>
          <p:cNvSpPr txBox="1"/>
          <p:nvPr/>
        </p:nvSpPr>
        <p:spPr>
          <a:xfrm>
            <a:off x="5723230" y="2609698"/>
            <a:ext cx="75255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13" dirty="0">
                <a:solidFill>
                  <a:srgbClr val="FFFFFF">
                    <a:alpha val="70000"/>
                  </a:srgb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EMAIL US</a:t>
            </a:r>
            <a:endParaRPr lang="en-US" sz="900" dirty="0"/>
          </a:p>
        </p:txBody>
      </p:sp>
      <p:sp>
        <p:nvSpPr>
          <p:cNvPr id="25" name="Text 17"/>
          <p:cNvSpPr txBox="1"/>
          <p:nvPr/>
        </p:nvSpPr>
        <p:spPr>
          <a:xfrm>
            <a:off x="5226711" y="2857500"/>
            <a:ext cx="1965045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business@kolath.in</a:t>
            </a:r>
            <a:endParaRPr lang="en-US" sz="1600" dirty="0"/>
          </a:p>
        </p:txBody>
      </p:sp>
      <p:pic>
        <p:nvPicPr>
          <p:cNvPr id="26" name="Image 6" descr="preencoded.png"/>
          <p:cNvPicPr>
            <a:picLocks noChangeAspect="1"/>
          </p:cNvPicPr>
          <p:nvPr/>
        </p:nvPicPr>
        <p:blipFill>
          <a:blip r:embed="rId8"/>
          <a:srcRect t="-2" b="-2"/>
          <a:stretch/>
        </p:blipFill>
        <p:spPr>
          <a:xfrm>
            <a:off x="8096098" y="1819656"/>
            <a:ext cx="3524098" cy="1714500"/>
          </a:xfrm>
          <a:prstGeom prst="rect">
            <a:avLst/>
          </a:prstGeom>
        </p:spPr>
      </p:pic>
      <p:sp>
        <p:nvSpPr>
          <p:cNvPr id="27" name="Shape 18"/>
          <p:cNvSpPr/>
          <p:nvPr/>
        </p:nvSpPr>
        <p:spPr>
          <a:xfrm>
            <a:off x="9620402" y="2018995"/>
            <a:ext cx="476402" cy="476402"/>
          </a:xfrm>
          <a:prstGeom prst="ellipse">
            <a:avLst/>
          </a:prstGeom>
          <a:solidFill>
            <a:srgbClr val="4DA6FF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101600" dist="38100" dir="16200000" algn="bl" rotWithShape="0">
              <a:srgbClr val="4DA6FF">
                <a:alpha val="30000"/>
              </a:srgbClr>
            </a:outerShdw>
          </a:effectLst>
        </p:spPr>
      </p:sp>
      <p:pic>
        <p:nvPicPr>
          <p:cNvPr id="28" name="Image 7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9753905" y="2152498"/>
            <a:ext cx="209398" cy="209398"/>
          </a:xfrm>
          <a:prstGeom prst="rect">
            <a:avLst/>
          </a:prstGeom>
        </p:spPr>
      </p:pic>
      <p:sp>
        <p:nvSpPr>
          <p:cNvPr id="29" name="Text 19"/>
          <p:cNvSpPr txBox="1"/>
          <p:nvPr/>
        </p:nvSpPr>
        <p:spPr>
          <a:xfrm>
            <a:off x="9497873" y="2609698"/>
            <a:ext cx="726034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13" dirty="0">
                <a:solidFill>
                  <a:srgbClr val="FFFFFF">
                    <a:alpha val="70000"/>
                  </a:srgb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VISIT US</a:t>
            </a:r>
            <a:endParaRPr lang="en-US" sz="900" dirty="0"/>
          </a:p>
        </p:txBody>
      </p:sp>
      <p:sp>
        <p:nvSpPr>
          <p:cNvPr id="30" name="Text 20"/>
          <p:cNvSpPr txBox="1"/>
          <p:nvPr/>
        </p:nvSpPr>
        <p:spPr>
          <a:xfrm>
            <a:off x="9133940" y="2872130"/>
            <a:ext cx="1448409" cy="27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www.kolath.in</a:t>
            </a:r>
            <a:endParaRPr lang="en-US" sz="1400" dirty="0"/>
          </a:p>
        </p:txBody>
      </p:sp>
      <p:pic>
        <p:nvPicPr>
          <p:cNvPr id="31" name="Image 8" descr="preencoded.png"/>
          <p:cNvPicPr>
            <a:picLocks noChangeAspect="1"/>
          </p:cNvPicPr>
          <p:nvPr/>
        </p:nvPicPr>
        <p:blipFill>
          <a:blip r:embed="rId10"/>
          <a:srcRect t="-16" b="-16"/>
          <a:stretch/>
        </p:blipFill>
        <p:spPr>
          <a:xfrm>
            <a:off x="571500" y="3719779"/>
            <a:ext cx="5381244" cy="1591056"/>
          </a:xfrm>
          <a:prstGeom prst="rect">
            <a:avLst/>
          </a:prstGeom>
        </p:spPr>
      </p:pic>
      <p:sp>
        <p:nvSpPr>
          <p:cNvPr id="32" name="Shape 21"/>
          <p:cNvSpPr/>
          <p:nvPr/>
        </p:nvSpPr>
        <p:spPr>
          <a:xfrm>
            <a:off x="771754" y="4242816"/>
            <a:ext cx="4981651" cy="19202"/>
          </a:xfrm>
          <a:prstGeom prst="rect">
            <a:avLst/>
          </a:prstGeom>
          <a:solidFill>
            <a:srgbClr val="FFFFFF">
              <a:alpha val="2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33" name="Image 9" descr="preencoded.png"/>
          <p:cNvPicPr>
            <a:picLocks noChangeAspect="1"/>
          </p:cNvPicPr>
          <p:nvPr/>
        </p:nvPicPr>
        <p:blipFill>
          <a:blip r:embed="rId11"/>
          <a:srcRect l="-1773" r="-1773"/>
          <a:stretch/>
        </p:blipFill>
        <p:spPr>
          <a:xfrm>
            <a:off x="771754" y="3948379"/>
            <a:ext cx="133502" cy="171907"/>
          </a:xfrm>
          <a:prstGeom prst="rect">
            <a:avLst/>
          </a:prstGeom>
        </p:spPr>
      </p:pic>
      <p:sp>
        <p:nvSpPr>
          <p:cNvPr id="34" name="Text 22"/>
          <p:cNvSpPr txBox="1"/>
          <p:nvPr/>
        </p:nvSpPr>
        <p:spPr>
          <a:xfrm>
            <a:off x="1019555" y="3919118"/>
            <a:ext cx="1886407" cy="2514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INDIA PRESENCE</a:t>
            </a:r>
            <a:endParaRPr lang="en-US" sz="1600" dirty="0"/>
          </a:p>
        </p:txBody>
      </p:sp>
      <p:pic>
        <p:nvPicPr>
          <p:cNvPr id="35" name="Image 10" descr="preencoded.png"/>
          <p:cNvPicPr>
            <a:picLocks noChangeAspect="1"/>
          </p:cNvPicPr>
          <p:nvPr/>
        </p:nvPicPr>
        <p:blipFill>
          <a:blip r:embed="rId12"/>
          <a:srcRect l="-3" r="-3"/>
          <a:stretch/>
        </p:blipFill>
        <p:spPr>
          <a:xfrm>
            <a:off x="771754" y="4395521"/>
            <a:ext cx="923544" cy="323698"/>
          </a:xfrm>
          <a:prstGeom prst="rect">
            <a:avLst/>
          </a:prstGeom>
        </p:spPr>
      </p:pic>
      <p:pic>
        <p:nvPicPr>
          <p:cNvPr id="36" name="Image 11" descr="preencoded.png"/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914400" y="4502506"/>
            <a:ext cx="105156" cy="105156"/>
          </a:xfrm>
          <a:prstGeom prst="rect">
            <a:avLst/>
          </a:prstGeom>
        </p:spPr>
      </p:pic>
      <p:sp>
        <p:nvSpPr>
          <p:cNvPr id="37" name="Text 23"/>
          <p:cNvSpPr txBox="1"/>
          <p:nvPr/>
        </p:nvSpPr>
        <p:spPr>
          <a:xfrm>
            <a:off x="1095451" y="4395521"/>
            <a:ext cx="514807" cy="3246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Mumbai</a:t>
            </a:r>
            <a:endParaRPr lang="en-US" sz="1000" dirty="0"/>
          </a:p>
        </p:txBody>
      </p:sp>
      <p:pic>
        <p:nvPicPr>
          <p:cNvPr id="38" name="Image 12" descr="preencoded.png"/>
          <p:cNvPicPr>
            <a:picLocks noChangeAspect="1"/>
          </p:cNvPicPr>
          <p:nvPr/>
        </p:nvPicPr>
        <p:blipFill>
          <a:blip r:embed="rId14"/>
          <a:srcRect l="-29" r="-29"/>
          <a:stretch/>
        </p:blipFill>
        <p:spPr>
          <a:xfrm>
            <a:off x="1767535" y="4395521"/>
            <a:ext cx="752551" cy="323698"/>
          </a:xfrm>
          <a:prstGeom prst="rect">
            <a:avLst/>
          </a:prstGeom>
        </p:spPr>
      </p:pic>
      <p:pic>
        <p:nvPicPr>
          <p:cNvPr id="39" name="Image 13" descr="preencoded.png"/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1911096" y="4502506"/>
            <a:ext cx="105156" cy="105156"/>
          </a:xfrm>
          <a:prstGeom prst="rect">
            <a:avLst/>
          </a:prstGeom>
        </p:spPr>
      </p:pic>
      <p:sp>
        <p:nvSpPr>
          <p:cNvPr id="40" name="Text 24"/>
          <p:cNvSpPr txBox="1"/>
          <p:nvPr/>
        </p:nvSpPr>
        <p:spPr>
          <a:xfrm>
            <a:off x="2092147" y="4395521"/>
            <a:ext cx="342900" cy="3246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Delhi</a:t>
            </a:r>
            <a:endParaRPr lang="en-US" sz="1000" dirty="0"/>
          </a:p>
        </p:txBody>
      </p:sp>
      <p:pic>
        <p:nvPicPr>
          <p:cNvPr id="41" name="Image 14" descr="preencoded.png"/>
          <p:cNvPicPr>
            <a:picLocks noChangeAspect="1"/>
          </p:cNvPicPr>
          <p:nvPr/>
        </p:nvPicPr>
        <p:blipFill>
          <a:blip r:embed="rId15"/>
          <a:srcRect l="-36" r="-36"/>
          <a:stretch/>
        </p:blipFill>
        <p:spPr>
          <a:xfrm>
            <a:off x="2591410" y="4395521"/>
            <a:ext cx="886054" cy="323698"/>
          </a:xfrm>
          <a:prstGeom prst="rect">
            <a:avLst/>
          </a:prstGeom>
        </p:spPr>
      </p:pic>
      <p:pic>
        <p:nvPicPr>
          <p:cNvPr id="42" name="Image 15" descr="preencoded.png"/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2734970" y="4502506"/>
            <a:ext cx="105156" cy="105156"/>
          </a:xfrm>
          <a:prstGeom prst="rect">
            <a:avLst/>
          </a:prstGeom>
        </p:spPr>
      </p:pic>
      <p:sp>
        <p:nvSpPr>
          <p:cNvPr id="43" name="Text 25"/>
          <p:cNvSpPr txBox="1"/>
          <p:nvPr/>
        </p:nvSpPr>
        <p:spPr>
          <a:xfrm>
            <a:off x="2915107" y="4395521"/>
            <a:ext cx="542240" cy="3246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Kolkata</a:t>
            </a:r>
            <a:endParaRPr lang="en-US" sz="1000" dirty="0"/>
          </a:p>
        </p:txBody>
      </p:sp>
      <p:pic>
        <p:nvPicPr>
          <p:cNvPr id="44" name="Image 16" descr="preencoded.png"/>
          <p:cNvPicPr>
            <a:picLocks noChangeAspect="1"/>
          </p:cNvPicPr>
          <p:nvPr/>
        </p:nvPicPr>
        <p:blipFill>
          <a:blip r:embed="rId16"/>
          <a:srcRect l="-3" r="-3"/>
          <a:stretch/>
        </p:blipFill>
        <p:spPr>
          <a:xfrm>
            <a:off x="3553358" y="4395521"/>
            <a:ext cx="923544" cy="323698"/>
          </a:xfrm>
          <a:prstGeom prst="rect">
            <a:avLst/>
          </a:prstGeom>
        </p:spPr>
      </p:pic>
      <p:pic>
        <p:nvPicPr>
          <p:cNvPr id="45" name="Image 17" descr="preencoded.png"/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3696919" y="4502506"/>
            <a:ext cx="105156" cy="105156"/>
          </a:xfrm>
          <a:prstGeom prst="rect">
            <a:avLst/>
          </a:prstGeom>
        </p:spPr>
      </p:pic>
      <p:sp>
        <p:nvSpPr>
          <p:cNvPr id="46" name="Text 26"/>
          <p:cNvSpPr txBox="1"/>
          <p:nvPr/>
        </p:nvSpPr>
        <p:spPr>
          <a:xfrm>
            <a:off x="3877970" y="4395521"/>
            <a:ext cx="538582" cy="3246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Chennai</a:t>
            </a:r>
            <a:endParaRPr lang="en-US" sz="1000" dirty="0"/>
          </a:p>
        </p:txBody>
      </p:sp>
      <p:pic>
        <p:nvPicPr>
          <p:cNvPr id="47" name="Image 18" descr="preencoded.png"/>
          <p:cNvPicPr>
            <a:picLocks noChangeAspect="1"/>
          </p:cNvPicPr>
          <p:nvPr/>
        </p:nvPicPr>
        <p:blipFill>
          <a:blip r:embed="rId17"/>
          <a:srcRect l="-5" r="-5"/>
          <a:stretch/>
        </p:blipFill>
        <p:spPr>
          <a:xfrm>
            <a:off x="4550054" y="4395521"/>
            <a:ext cx="1037844" cy="323698"/>
          </a:xfrm>
          <a:prstGeom prst="rect">
            <a:avLst/>
          </a:prstGeom>
        </p:spPr>
      </p:pic>
      <p:pic>
        <p:nvPicPr>
          <p:cNvPr id="48" name="Image 19" descr="preencoded.png"/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4693615" y="4502506"/>
            <a:ext cx="105156" cy="105156"/>
          </a:xfrm>
          <a:prstGeom prst="rect">
            <a:avLst/>
          </a:prstGeom>
        </p:spPr>
      </p:pic>
      <p:sp>
        <p:nvSpPr>
          <p:cNvPr id="49" name="Text 27"/>
          <p:cNvSpPr txBox="1"/>
          <p:nvPr/>
        </p:nvSpPr>
        <p:spPr>
          <a:xfrm>
            <a:off x="4874666" y="4395521"/>
            <a:ext cx="678486" cy="3246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Bengaluru</a:t>
            </a:r>
            <a:endParaRPr lang="en-US" sz="1000" dirty="0"/>
          </a:p>
        </p:txBody>
      </p:sp>
      <p:pic>
        <p:nvPicPr>
          <p:cNvPr id="50" name="Image 20" descr="preencoded.png"/>
          <p:cNvPicPr>
            <a:picLocks noChangeAspect="1"/>
          </p:cNvPicPr>
          <p:nvPr/>
        </p:nvPicPr>
        <p:blipFill>
          <a:blip r:embed="rId18"/>
          <a:srcRect l="-14" r="-14"/>
          <a:stretch/>
        </p:blipFill>
        <p:spPr>
          <a:xfrm>
            <a:off x="771754" y="4791456"/>
            <a:ext cx="780898" cy="323698"/>
          </a:xfrm>
          <a:prstGeom prst="rect">
            <a:avLst/>
          </a:prstGeom>
        </p:spPr>
      </p:pic>
      <p:pic>
        <p:nvPicPr>
          <p:cNvPr id="51" name="Image 21" descr="preencoded.png"/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914400" y="4898441"/>
            <a:ext cx="105156" cy="105156"/>
          </a:xfrm>
          <a:prstGeom prst="rect">
            <a:avLst/>
          </a:prstGeom>
        </p:spPr>
      </p:pic>
      <p:sp>
        <p:nvSpPr>
          <p:cNvPr id="52" name="Text 28"/>
          <p:cNvSpPr txBox="1"/>
          <p:nvPr/>
        </p:nvSpPr>
        <p:spPr>
          <a:xfrm>
            <a:off x="1095451" y="4791456"/>
            <a:ext cx="372161" cy="3246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Kochi</a:t>
            </a:r>
            <a:endParaRPr lang="en-US" sz="1000" dirty="0"/>
          </a:p>
        </p:txBody>
      </p:sp>
      <p:pic>
        <p:nvPicPr>
          <p:cNvPr id="53" name="Image 22" descr="preencoded.png"/>
          <p:cNvPicPr>
            <a:picLocks noChangeAspect="1"/>
          </p:cNvPicPr>
          <p:nvPr/>
        </p:nvPicPr>
        <p:blipFill>
          <a:blip r:embed="rId19"/>
          <a:srcRect t="-16" b="-16"/>
          <a:stretch/>
        </p:blipFill>
        <p:spPr>
          <a:xfrm>
            <a:off x="6238951" y="3719779"/>
            <a:ext cx="5381244" cy="1591056"/>
          </a:xfrm>
          <a:prstGeom prst="rect">
            <a:avLst/>
          </a:prstGeom>
        </p:spPr>
      </p:pic>
      <p:sp>
        <p:nvSpPr>
          <p:cNvPr id="54" name="Shape 29"/>
          <p:cNvSpPr/>
          <p:nvPr/>
        </p:nvSpPr>
        <p:spPr>
          <a:xfrm>
            <a:off x="6439205" y="4242816"/>
            <a:ext cx="4981651" cy="19202"/>
          </a:xfrm>
          <a:prstGeom prst="rect">
            <a:avLst/>
          </a:prstGeom>
          <a:solidFill>
            <a:srgbClr val="FFFFFF">
              <a:alpha val="2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55" name="Image 23" descr="preencoded.png"/>
          <p:cNvPicPr>
            <a:picLocks noChangeAspect="1"/>
          </p:cNvPicPr>
          <p:nvPr/>
        </p:nvPicPr>
        <p:blipFill>
          <a:blip r:embed="rId20"/>
          <a:srcRect/>
          <a:stretch/>
        </p:blipFill>
        <p:spPr>
          <a:xfrm>
            <a:off x="6439205" y="3948379"/>
            <a:ext cx="171907" cy="171907"/>
          </a:xfrm>
          <a:prstGeom prst="rect">
            <a:avLst/>
          </a:prstGeom>
        </p:spPr>
      </p:pic>
      <p:sp>
        <p:nvSpPr>
          <p:cNvPr id="56" name="Text 30"/>
          <p:cNvSpPr txBox="1"/>
          <p:nvPr/>
        </p:nvSpPr>
        <p:spPr>
          <a:xfrm>
            <a:off x="6724497" y="3919118"/>
            <a:ext cx="1733703" cy="323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GLOBAL REACH</a:t>
            </a:r>
            <a:endParaRPr lang="en-US" sz="1600" dirty="0"/>
          </a:p>
        </p:txBody>
      </p:sp>
      <p:pic>
        <p:nvPicPr>
          <p:cNvPr id="57" name="Image 24" descr="preencoded.png"/>
          <p:cNvPicPr>
            <a:picLocks noChangeAspect="1"/>
          </p:cNvPicPr>
          <p:nvPr/>
        </p:nvPicPr>
        <p:blipFill>
          <a:blip r:embed="rId21"/>
          <a:srcRect l="-5" r="-5"/>
          <a:stretch/>
        </p:blipFill>
        <p:spPr>
          <a:xfrm>
            <a:off x="6373367" y="4395521"/>
            <a:ext cx="1103682" cy="323698"/>
          </a:xfrm>
          <a:prstGeom prst="rect">
            <a:avLst/>
          </a:prstGeom>
        </p:spPr>
      </p:pic>
      <p:pic>
        <p:nvPicPr>
          <p:cNvPr id="58" name="Image 25" descr="preencoded.png"/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6505651" y="4502506"/>
            <a:ext cx="105156" cy="105156"/>
          </a:xfrm>
          <a:prstGeom prst="rect">
            <a:avLst/>
          </a:prstGeom>
        </p:spPr>
      </p:pic>
      <p:sp>
        <p:nvSpPr>
          <p:cNvPr id="59" name="Text 31"/>
          <p:cNvSpPr txBox="1"/>
          <p:nvPr/>
        </p:nvSpPr>
        <p:spPr>
          <a:xfrm>
            <a:off x="6677558" y="4395521"/>
            <a:ext cx="761086" cy="3246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Singapore</a:t>
            </a:r>
            <a:endParaRPr lang="en-US" sz="1000" dirty="0"/>
          </a:p>
        </p:txBody>
      </p:sp>
      <p:pic>
        <p:nvPicPr>
          <p:cNvPr id="60" name="Image 26" descr="preencoded.png"/>
          <p:cNvPicPr>
            <a:picLocks noChangeAspect="1"/>
          </p:cNvPicPr>
          <p:nvPr/>
        </p:nvPicPr>
        <p:blipFill>
          <a:blip r:embed="rId22"/>
          <a:srcRect l="-60" r="-60"/>
          <a:stretch/>
        </p:blipFill>
        <p:spPr>
          <a:xfrm>
            <a:off x="7545629" y="4395521"/>
            <a:ext cx="629107" cy="323698"/>
          </a:xfrm>
          <a:prstGeom prst="rect">
            <a:avLst/>
          </a:prstGeom>
        </p:spPr>
      </p:pic>
      <p:pic>
        <p:nvPicPr>
          <p:cNvPr id="61" name="Image 27" descr="preencoded.png"/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7688275" y="4502506"/>
            <a:ext cx="105156" cy="105156"/>
          </a:xfrm>
          <a:prstGeom prst="rect">
            <a:avLst/>
          </a:prstGeom>
        </p:spPr>
      </p:pic>
      <p:sp>
        <p:nvSpPr>
          <p:cNvPr id="62" name="Text 32"/>
          <p:cNvSpPr txBox="1"/>
          <p:nvPr/>
        </p:nvSpPr>
        <p:spPr>
          <a:xfrm>
            <a:off x="7869326" y="4395521"/>
            <a:ext cx="219456" cy="3246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UK</a:t>
            </a:r>
            <a:endParaRPr lang="en-US" sz="1000" dirty="0"/>
          </a:p>
        </p:txBody>
      </p:sp>
      <p:pic>
        <p:nvPicPr>
          <p:cNvPr id="63" name="Image 28" descr="preencoded.png"/>
          <p:cNvPicPr>
            <a:picLocks noChangeAspect="1"/>
          </p:cNvPicPr>
          <p:nvPr/>
        </p:nvPicPr>
        <p:blipFill>
          <a:blip r:embed="rId23"/>
          <a:srcRect l="-15" r="-15"/>
          <a:stretch/>
        </p:blipFill>
        <p:spPr>
          <a:xfrm>
            <a:off x="8211109" y="4395521"/>
            <a:ext cx="997610" cy="323698"/>
          </a:xfrm>
          <a:prstGeom prst="rect">
            <a:avLst/>
          </a:prstGeom>
        </p:spPr>
      </p:pic>
      <p:pic>
        <p:nvPicPr>
          <p:cNvPr id="64" name="Image 29" descr="preencoded.png"/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8353349" y="4502506"/>
            <a:ext cx="105156" cy="105156"/>
          </a:xfrm>
          <a:prstGeom prst="rect">
            <a:avLst/>
          </a:prstGeom>
        </p:spPr>
      </p:pic>
      <p:sp>
        <p:nvSpPr>
          <p:cNvPr id="65" name="Text 33"/>
          <p:cNvSpPr txBox="1"/>
          <p:nvPr/>
        </p:nvSpPr>
        <p:spPr>
          <a:xfrm>
            <a:off x="8535010" y="4395521"/>
            <a:ext cx="523952" cy="3246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Canada</a:t>
            </a:r>
            <a:endParaRPr lang="en-US" sz="1000" dirty="0"/>
          </a:p>
        </p:txBody>
      </p:sp>
      <p:pic>
        <p:nvPicPr>
          <p:cNvPr id="66" name="Image 30" descr="preencoded.png"/>
          <p:cNvPicPr>
            <a:picLocks noChangeAspect="1"/>
          </p:cNvPicPr>
          <p:nvPr/>
        </p:nvPicPr>
        <p:blipFill>
          <a:blip r:embed="rId24"/>
          <a:srcRect l="-7" r="-7"/>
          <a:stretch/>
        </p:blipFill>
        <p:spPr>
          <a:xfrm>
            <a:off x="9236151" y="4395521"/>
            <a:ext cx="714146" cy="323698"/>
          </a:xfrm>
          <a:prstGeom prst="rect">
            <a:avLst/>
          </a:prstGeom>
        </p:spPr>
      </p:pic>
      <p:pic>
        <p:nvPicPr>
          <p:cNvPr id="67" name="Image 31" descr="preencoded.png"/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9353398" y="4502506"/>
            <a:ext cx="105156" cy="105156"/>
          </a:xfrm>
          <a:prstGeom prst="rect">
            <a:avLst/>
          </a:prstGeom>
        </p:spPr>
      </p:pic>
      <p:sp>
        <p:nvSpPr>
          <p:cNvPr id="68" name="Text 34"/>
          <p:cNvSpPr txBox="1"/>
          <p:nvPr/>
        </p:nvSpPr>
        <p:spPr>
          <a:xfrm>
            <a:off x="9534449" y="4395521"/>
            <a:ext cx="305410" cy="3246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USA</a:t>
            </a:r>
            <a:endParaRPr lang="en-US" sz="900" dirty="0"/>
          </a:p>
        </p:txBody>
      </p:sp>
      <p:pic>
        <p:nvPicPr>
          <p:cNvPr id="69" name="Image 32" descr="preencoded.png"/>
          <p:cNvPicPr>
            <a:picLocks noChangeAspect="1"/>
          </p:cNvPicPr>
          <p:nvPr/>
        </p:nvPicPr>
        <p:blipFill>
          <a:blip r:embed="rId25"/>
          <a:srcRect/>
          <a:stretch/>
        </p:blipFill>
        <p:spPr>
          <a:xfrm>
            <a:off x="10018878" y="4395521"/>
            <a:ext cx="809244" cy="323698"/>
          </a:xfrm>
          <a:prstGeom prst="rect">
            <a:avLst/>
          </a:prstGeom>
        </p:spPr>
      </p:pic>
      <p:pic>
        <p:nvPicPr>
          <p:cNvPr id="70" name="Image 33" descr="preencoded.png"/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10136124" y="4502506"/>
            <a:ext cx="105156" cy="105156"/>
          </a:xfrm>
          <a:prstGeom prst="rect">
            <a:avLst/>
          </a:prstGeom>
        </p:spPr>
      </p:pic>
      <p:sp>
        <p:nvSpPr>
          <p:cNvPr id="71" name="Text 35"/>
          <p:cNvSpPr txBox="1"/>
          <p:nvPr/>
        </p:nvSpPr>
        <p:spPr>
          <a:xfrm>
            <a:off x="10317175" y="4395521"/>
            <a:ext cx="463602" cy="3246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Kenya</a:t>
            </a:r>
            <a:endParaRPr lang="en-US" sz="1000" dirty="0"/>
          </a:p>
        </p:txBody>
      </p:sp>
      <p:pic>
        <p:nvPicPr>
          <p:cNvPr id="72" name="Image 34" descr="preencoded.png"/>
          <p:cNvPicPr>
            <a:picLocks noChangeAspect="1"/>
          </p:cNvPicPr>
          <p:nvPr/>
        </p:nvPicPr>
        <p:blipFill>
          <a:blip r:embed="rId26"/>
          <a:srcRect t="-19" b="-19"/>
          <a:stretch/>
        </p:blipFill>
        <p:spPr>
          <a:xfrm>
            <a:off x="571500" y="5481828"/>
            <a:ext cx="11048695" cy="657454"/>
          </a:xfrm>
          <a:prstGeom prst="rect">
            <a:avLst/>
          </a:prstGeom>
        </p:spPr>
      </p:pic>
      <p:sp>
        <p:nvSpPr>
          <p:cNvPr id="73" name="Text 36"/>
          <p:cNvSpPr txBox="1"/>
          <p:nvPr/>
        </p:nvSpPr>
        <p:spPr>
          <a:xfrm>
            <a:off x="761695" y="5605272"/>
            <a:ext cx="10668305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kern="0" spc="38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KOLATH® Financial Consulting Private Limited</a:t>
            </a:r>
            <a:endParaRPr lang="en-US" sz="1200" dirty="0"/>
          </a:p>
        </p:txBody>
      </p:sp>
      <p:sp>
        <p:nvSpPr>
          <p:cNvPr id="74" name="Text 37"/>
          <p:cNvSpPr txBox="1"/>
          <p:nvPr/>
        </p:nvSpPr>
        <p:spPr>
          <a:xfrm>
            <a:off x="761695" y="5843930"/>
            <a:ext cx="10668305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kern="0" spc="150" dirty="0">
                <a:solidFill>
                  <a:srgbClr val="FFFFFF">
                    <a:alpha val="90000"/>
                  </a:srgb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EFFICIENCY | CONTROL | GOVERNANCE | VALUE CREATION</a:t>
            </a:r>
            <a:endParaRPr lang="en-US" sz="1200" dirty="0"/>
          </a:p>
        </p:txBody>
      </p:sp>
      <p:pic>
        <p:nvPicPr>
          <p:cNvPr id="75" name="Image 35" descr="preencoded.png"/>
          <p:cNvPicPr>
            <a:picLocks noChangeAspect="1"/>
          </p:cNvPicPr>
          <p:nvPr/>
        </p:nvPicPr>
        <p:blipFill>
          <a:blip r:embed="rId27"/>
          <a:srcRect t="-30" b="-30"/>
          <a:stretch/>
        </p:blipFill>
        <p:spPr>
          <a:xfrm>
            <a:off x="9273845" y="286207"/>
            <a:ext cx="2447849" cy="676656"/>
          </a:xfrm>
          <a:prstGeom prst="rect">
            <a:avLst/>
          </a:prstGeom>
        </p:spPr>
      </p:pic>
      <p:pic>
        <p:nvPicPr>
          <p:cNvPr id="76" name="Image 36" descr="preencoded.png"/>
          <p:cNvPicPr>
            <a:picLocks noChangeAspect="1"/>
          </p:cNvPicPr>
          <p:nvPr/>
        </p:nvPicPr>
        <p:blipFill>
          <a:blip r:embed="rId28"/>
          <a:srcRect t="112" b="112"/>
          <a:stretch/>
        </p:blipFill>
        <p:spPr>
          <a:xfrm>
            <a:off x="9521647" y="409651"/>
            <a:ext cx="1952244" cy="42885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00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352897" y="-116129"/>
            <a:ext cx="6667805" cy="6667805"/>
          </a:xfrm>
          <a:prstGeom prst="ellipse">
            <a:avLst/>
          </a:prstGeom>
          <a:solidFill>
            <a:srgbClr val="002266">
              <a:alpha val="4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-952805" y="3047695"/>
            <a:ext cx="4762195" cy="4762195"/>
          </a:xfrm>
          <a:prstGeom prst="ellipse">
            <a:avLst/>
          </a:prstGeom>
          <a:solidFill>
            <a:srgbClr val="FFFFFF">
              <a:alpha val="3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0" y="0"/>
            <a:ext cx="28346" cy="6858000"/>
          </a:xfrm>
          <a:prstGeom prst="rect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9124798" y="1028700"/>
            <a:ext cx="19202" cy="1143000"/>
          </a:xfrm>
          <a:prstGeom prst="rect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9734702" y="1371600"/>
            <a:ext cx="19202" cy="1429207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0454335" y="2400300"/>
            <a:ext cx="761695" cy="761695"/>
          </a:xfrm>
          <a:prstGeom prst="rect">
            <a:avLst/>
          </a:prstGeom>
        </p:spPr>
      </p:pic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828800" y="5257800"/>
            <a:ext cx="571500" cy="571500"/>
          </a:xfrm>
          <a:prstGeom prst="rect">
            <a:avLst/>
          </a:prstGeom>
        </p:spPr>
      </p:pic>
      <p:sp>
        <p:nvSpPr>
          <p:cNvPr id="11" name="Text 7"/>
          <p:cNvSpPr txBox="1"/>
          <p:nvPr/>
        </p:nvSpPr>
        <p:spPr>
          <a:xfrm>
            <a:off x="571500" y="839941"/>
            <a:ext cx="11239805" cy="5056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000" b="1" kern="0" spc="75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Our Value Proposition</a:t>
            </a:r>
            <a:endParaRPr lang="en-US" sz="4000" dirty="0"/>
          </a:p>
        </p:txBody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5"/>
          <a:srcRect t="-5" b="-5"/>
          <a:stretch/>
        </p:blipFill>
        <p:spPr>
          <a:xfrm>
            <a:off x="571500" y="1693469"/>
            <a:ext cx="11048695" cy="981151"/>
          </a:xfrm>
          <a:prstGeom prst="rect">
            <a:avLst/>
          </a:prstGeom>
        </p:spPr>
      </p:pic>
      <p:sp>
        <p:nvSpPr>
          <p:cNvPr id="13" name="Text 8"/>
          <p:cNvSpPr txBox="1"/>
          <p:nvPr/>
        </p:nvSpPr>
        <p:spPr>
          <a:xfrm>
            <a:off x="1514246" y="2046427"/>
            <a:ext cx="9849002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We partner with boards, promoters, and CXOs to translate vision into execution with clarity, governance, and measurable results.</a:t>
            </a:r>
            <a:endParaRPr lang="en-US" sz="2000" dirty="0"/>
          </a:p>
        </p:txBody>
      </p:sp>
      <p:pic>
        <p:nvPicPr>
          <p:cNvPr id="14" name="Image 3" descr="preencoded.png"/>
          <p:cNvPicPr>
            <a:picLocks noChangeAspect="1"/>
          </p:cNvPicPr>
          <p:nvPr/>
        </p:nvPicPr>
        <p:blipFill>
          <a:blip r:embed="rId6"/>
          <a:srcRect l="-505" r="-505"/>
          <a:stretch/>
        </p:blipFill>
        <p:spPr>
          <a:xfrm>
            <a:off x="847649" y="1986077"/>
            <a:ext cx="457200" cy="362102"/>
          </a:xfrm>
          <a:prstGeom prst="rect">
            <a:avLst/>
          </a:prstGeom>
        </p:spPr>
      </p:pic>
      <p:pic>
        <p:nvPicPr>
          <p:cNvPr id="15" name="Image 4" descr="preencoded.png"/>
          <p:cNvPicPr>
            <a:picLocks noChangeAspect="1"/>
          </p:cNvPicPr>
          <p:nvPr/>
        </p:nvPicPr>
        <p:blipFill>
          <a:blip r:embed="rId7"/>
          <a:srcRect t="-6" b="-6"/>
          <a:stretch/>
        </p:blipFill>
        <p:spPr>
          <a:xfrm>
            <a:off x="571500" y="2959913"/>
            <a:ext cx="5410505" cy="1638605"/>
          </a:xfrm>
          <a:prstGeom prst="rect">
            <a:avLst/>
          </a:prstGeom>
        </p:spPr>
      </p:pic>
      <p:sp>
        <p:nvSpPr>
          <p:cNvPr id="16" name="Shape 9"/>
          <p:cNvSpPr/>
          <p:nvPr/>
        </p:nvSpPr>
        <p:spPr>
          <a:xfrm>
            <a:off x="571500" y="2959913"/>
            <a:ext cx="47549" cy="1600200"/>
          </a:xfrm>
          <a:prstGeom prst="roundRect">
            <a:avLst>
              <a:gd name="adj" fmla="val 1923069"/>
            </a:avLst>
          </a:prstGeom>
          <a:solidFill>
            <a:srgbClr val="4DA6FF">
              <a:alpha val="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17" name="Image 5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57707" y="3178585"/>
            <a:ext cx="523951" cy="523951"/>
          </a:xfrm>
          <a:prstGeom prst="rect">
            <a:avLst/>
          </a:prstGeom>
        </p:spPr>
      </p:pic>
      <p:pic>
        <p:nvPicPr>
          <p:cNvPr id="18" name="Image 6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995782" y="3316659"/>
            <a:ext cx="247802" cy="247802"/>
          </a:xfrm>
          <a:prstGeom prst="rect">
            <a:avLst/>
          </a:prstGeom>
        </p:spPr>
      </p:pic>
      <p:sp>
        <p:nvSpPr>
          <p:cNvPr id="19" name="Text 10"/>
          <p:cNvSpPr txBox="1"/>
          <p:nvPr/>
        </p:nvSpPr>
        <p:spPr>
          <a:xfrm>
            <a:off x="1552650" y="3290532"/>
            <a:ext cx="2828239" cy="3858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Data-Driven Insights</a:t>
            </a:r>
            <a:endParaRPr lang="en-US" dirty="0"/>
          </a:p>
        </p:txBody>
      </p:sp>
      <p:sp>
        <p:nvSpPr>
          <p:cNvPr id="20" name="Text 11"/>
          <p:cNvSpPr txBox="1"/>
          <p:nvPr/>
        </p:nvSpPr>
        <p:spPr>
          <a:xfrm>
            <a:off x="857707" y="3755962"/>
            <a:ext cx="49149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dirty="0">
                <a:solidFill>
                  <a:srgbClr val="FFFFFF">
                    <a:alpha val="85000"/>
                  </a:srgb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Evidence-based diagnostics and benchmarking to identify opportunities and understand your competitive landscape with precision.</a:t>
            </a:r>
            <a:endParaRPr lang="en-US" sz="1600" dirty="0"/>
          </a:p>
        </p:txBody>
      </p:sp>
      <p:pic>
        <p:nvPicPr>
          <p:cNvPr id="21" name="Image 7" descr="preencoded.png"/>
          <p:cNvPicPr>
            <a:picLocks noChangeAspect="1"/>
          </p:cNvPicPr>
          <p:nvPr/>
        </p:nvPicPr>
        <p:blipFill>
          <a:blip r:embed="rId10"/>
          <a:srcRect t="-6" b="-6"/>
          <a:stretch/>
        </p:blipFill>
        <p:spPr>
          <a:xfrm>
            <a:off x="6215177" y="2959913"/>
            <a:ext cx="5410505" cy="1638605"/>
          </a:xfrm>
          <a:prstGeom prst="rect">
            <a:avLst/>
          </a:prstGeom>
        </p:spPr>
      </p:pic>
      <p:sp>
        <p:nvSpPr>
          <p:cNvPr id="22" name="Shape 12"/>
          <p:cNvSpPr/>
          <p:nvPr/>
        </p:nvSpPr>
        <p:spPr>
          <a:xfrm>
            <a:off x="6215177" y="2959913"/>
            <a:ext cx="47549" cy="1600200"/>
          </a:xfrm>
          <a:prstGeom prst="roundRect">
            <a:avLst>
              <a:gd name="adj" fmla="val 1923069"/>
            </a:avLst>
          </a:prstGeom>
          <a:solidFill>
            <a:srgbClr val="4DA6FF">
              <a:alpha val="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23" name="Image 8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6500470" y="3217774"/>
            <a:ext cx="523951" cy="523951"/>
          </a:xfrm>
          <a:prstGeom prst="rect">
            <a:avLst/>
          </a:prstGeom>
        </p:spPr>
      </p:pic>
      <p:pic>
        <p:nvPicPr>
          <p:cNvPr id="24" name="Image 9" descr="preencoded.png"/>
          <p:cNvPicPr>
            <a:picLocks noChangeAspect="1"/>
          </p:cNvPicPr>
          <p:nvPr/>
        </p:nvPicPr>
        <p:blipFill>
          <a:blip r:embed="rId12"/>
          <a:srcRect l="-1169" r="-1169"/>
          <a:stretch/>
        </p:blipFill>
        <p:spPr>
          <a:xfrm>
            <a:off x="6667805" y="3355848"/>
            <a:ext cx="190195" cy="247802"/>
          </a:xfrm>
          <a:prstGeom prst="rect">
            <a:avLst/>
          </a:prstGeom>
        </p:spPr>
      </p:pic>
      <p:sp>
        <p:nvSpPr>
          <p:cNvPr id="25" name="Text 13"/>
          <p:cNvSpPr txBox="1"/>
          <p:nvPr/>
        </p:nvSpPr>
        <p:spPr>
          <a:xfrm>
            <a:off x="7196327" y="3355847"/>
            <a:ext cx="3724221" cy="3171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Actionable Recommendations</a:t>
            </a:r>
            <a:endParaRPr lang="en-US" dirty="0"/>
          </a:p>
        </p:txBody>
      </p:sp>
      <p:sp>
        <p:nvSpPr>
          <p:cNvPr id="26" name="Text 14"/>
          <p:cNvSpPr txBox="1"/>
          <p:nvPr/>
        </p:nvSpPr>
        <p:spPr>
          <a:xfrm>
            <a:off x="6500470" y="3819056"/>
            <a:ext cx="49149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dirty="0">
                <a:solidFill>
                  <a:srgbClr val="FFFFFF">
                    <a:alpha val="85000"/>
                  </a:srgb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Clear roadmaps and prioritised initiatives that translate strategic thinking into executable plans with defined milestones.</a:t>
            </a:r>
            <a:endParaRPr lang="en-US" sz="1600" dirty="0"/>
          </a:p>
        </p:txBody>
      </p:sp>
      <p:pic>
        <p:nvPicPr>
          <p:cNvPr id="27" name="Image 10" descr="preencoded.png"/>
          <p:cNvPicPr>
            <a:picLocks noChangeAspect="1"/>
          </p:cNvPicPr>
          <p:nvPr/>
        </p:nvPicPr>
        <p:blipFill>
          <a:blip r:embed="rId13"/>
          <a:srcRect t="-6" b="-6"/>
          <a:stretch/>
        </p:blipFill>
        <p:spPr>
          <a:xfrm>
            <a:off x="571500" y="4837176"/>
            <a:ext cx="5410505" cy="1638605"/>
          </a:xfrm>
          <a:prstGeom prst="rect">
            <a:avLst/>
          </a:prstGeom>
        </p:spPr>
      </p:pic>
      <p:sp>
        <p:nvSpPr>
          <p:cNvPr id="28" name="Shape 15"/>
          <p:cNvSpPr/>
          <p:nvPr/>
        </p:nvSpPr>
        <p:spPr>
          <a:xfrm>
            <a:off x="571500" y="4837176"/>
            <a:ext cx="47549" cy="1600200"/>
          </a:xfrm>
          <a:prstGeom prst="roundRect">
            <a:avLst>
              <a:gd name="adj" fmla="val 1923069"/>
            </a:avLst>
          </a:prstGeom>
          <a:solidFill>
            <a:srgbClr val="4DA6FF">
              <a:alpha val="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29" name="Image 11" descr="preencoded.png"/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857707" y="5054933"/>
            <a:ext cx="523951" cy="523951"/>
          </a:xfrm>
          <a:prstGeom prst="rect">
            <a:avLst/>
          </a:prstGeom>
        </p:spPr>
      </p:pic>
      <p:pic>
        <p:nvPicPr>
          <p:cNvPr id="30" name="Image 12" descr="preencoded.png"/>
          <p:cNvPicPr>
            <a:picLocks noChangeAspect="1"/>
          </p:cNvPicPr>
          <p:nvPr/>
        </p:nvPicPr>
        <p:blipFill>
          <a:blip r:embed="rId15"/>
          <a:srcRect l="-775" r="-775"/>
          <a:stretch/>
        </p:blipFill>
        <p:spPr>
          <a:xfrm>
            <a:off x="961949" y="5206071"/>
            <a:ext cx="314554" cy="247802"/>
          </a:xfrm>
          <a:prstGeom prst="rect">
            <a:avLst/>
          </a:prstGeom>
        </p:spPr>
      </p:pic>
      <p:sp>
        <p:nvSpPr>
          <p:cNvPr id="31" name="Text 16"/>
          <p:cNvSpPr txBox="1"/>
          <p:nvPr/>
        </p:nvSpPr>
        <p:spPr>
          <a:xfrm>
            <a:off x="1552651" y="5232197"/>
            <a:ext cx="4219956" cy="2788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End-to-End Implementation Support</a:t>
            </a:r>
            <a:endParaRPr lang="en-US" dirty="0"/>
          </a:p>
        </p:txBody>
      </p:sp>
      <p:sp>
        <p:nvSpPr>
          <p:cNvPr id="32" name="Text 17"/>
          <p:cNvSpPr txBox="1"/>
          <p:nvPr/>
        </p:nvSpPr>
        <p:spPr>
          <a:xfrm>
            <a:off x="857707" y="5669279"/>
            <a:ext cx="49149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dirty="0">
                <a:solidFill>
                  <a:srgbClr val="FFFFFF">
                    <a:alpha val="85000"/>
                  </a:srgb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PMO services, change management, and capability building to ensure seamless execution and sustainable transformation</a:t>
            </a:r>
            <a:r>
              <a:rPr lang="en-US" dirty="0">
                <a:solidFill>
                  <a:srgbClr val="FFFFFF">
                    <a:alpha val="85000"/>
                  </a:srgb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.</a:t>
            </a:r>
            <a:endParaRPr lang="en-US" dirty="0"/>
          </a:p>
        </p:txBody>
      </p:sp>
      <p:pic>
        <p:nvPicPr>
          <p:cNvPr id="33" name="Image 13" descr="preencoded.png"/>
          <p:cNvPicPr>
            <a:picLocks noChangeAspect="1"/>
          </p:cNvPicPr>
          <p:nvPr/>
        </p:nvPicPr>
        <p:blipFill>
          <a:blip r:embed="rId16"/>
          <a:srcRect t="-6" b="-6"/>
          <a:stretch/>
        </p:blipFill>
        <p:spPr>
          <a:xfrm>
            <a:off x="6215177" y="4837176"/>
            <a:ext cx="5410505" cy="1638605"/>
          </a:xfrm>
          <a:prstGeom prst="rect">
            <a:avLst/>
          </a:prstGeom>
        </p:spPr>
      </p:pic>
      <p:sp>
        <p:nvSpPr>
          <p:cNvPr id="34" name="Shape 18"/>
          <p:cNvSpPr/>
          <p:nvPr/>
        </p:nvSpPr>
        <p:spPr>
          <a:xfrm>
            <a:off x="6215177" y="4837176"/>
            <a:ext cx="47549" cy="1600200"/>
          </a:xfrm>
          <a:prstGeom prst="roundRect">
            <a:avLst>
              <a:gd name="adj" fmla="val 1923069"/>
            </a:avLst>
          </a:prstGeom>
          <a:solidFill>
            <a:srgbClr val="4DA6FF">
              <a:alpha val="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35" name="Image 14" descr="preencoded.png"/>
          <p:cNvPicPr>
            <a:picLocks noChangeAspect="1"/>
          </p:cNvPicPr>
          <p:nvPr/>
        </p:nvPicPr>
        <p:blipFill>
          <a:blip r:embed="rId17"/>
          <a:srcRect/>
          <a:stretch/>
        </p:blipFill>
        <p:spPr>
          <a:xfrm>
            <a:off x="6500470" y="5054933"/>
            <a:ext cx="523951" cy="523951"/>
          </a:xfrm>
          <a:prstGeom prst="rect">
            <a:avLst/>
          </a:prstGeom>
        </p:spPr>
      </p:pic>
      <p:pic>
        <p:nvPicPr>
          <p:cNvPr id="36" name="Image 15" descr="preencoded.png"/>
          <p:cNvPicPr>
            <a:picLocks noChangeAspect="1"/>
          </p:cNvPicPr>
          <p:nvPr/>
        </p:nvPicPr>
        <p:blipFill>
          <a:blip r:embed="rId18"/>
          <a:srcRect/>
          <a:stretch/>
        </p:blipFill>
        <p:spPr>
          <a:xfrm>
            <a:off x="6638544" y="5206071"/>
            <a:ext cx="247802" cy="247802"/>
          </a:xfrm>
          <a:prstGeom prst="rect">
            <a:avLst/>
          </a:prstGeom>
        </p:spPr>
      </p:pic>
      <p:sp>
        <p:nvSpPr>
          <p:cNvPr id="37" name="Text 19"/>
          <p:cNvSpPr txBox="1"/>
          <p:nvPr/>
        </p:nvSpPr>
        <p:spPr>
          <a:xfrm>
            <a:off x="7196328" y="5232197"/>
            <a:ext cx="2077517" cy="1922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Measurable ROI</a:t>
            </a:r>
            <a:endParaRPr lang="en-US" dirty="0"/>
          </a:p>
        </p:txBody>
      </p:sp>
      <p:sp>
        <p:nvSpPr>
          <p:cNvPr id="38" name="Text 20"/>
          <p:cNvSpPr txBox="1"/>
          <p:nvPr/>
        </p:nvSpPr>
        <p:spPr>
          <a:xfrm>
            <a:off x="6500470" y="5695405"/>
            <a:ext cx="49149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dirty="0">
                <a:solidFill>
                  <a:srgbClr val="FFFFFF">
                    <a:alpha val="85000"/>
                  </a:srgb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KPIs, dashboards, and benefits tracking systems that demonstrate tangible value and enable continuous improvement.</a:t>
            </a:r>
            <a:endParaRPr lang="en-US" sz="1600" dirty="0"/>
          </a:p>
        </p:txBody>
      </p:sp>
      <p:sp>
        <p:nvSpPr>
          <p:cNvPr id="39" name="Shape 21"/>
          <p:cNvSpPr/>
          <p:nvPr/>
        </p:nvSpPr>
        <p:spPr>
          <a:xfrm>
            <a:off x="0" y="6801307"/>
            <a:ext cx="12191695" cy="57607"/>
          </a:xfrm>
          <a:prstGeom prst="rect">
            <a:avLst/>
          </a:prstGeom>
          <a:solidFill>
            <a:srgbClr val="4DA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0" name="Shape 22"/>
          <p:cNvSpPr/>
          <p:nvPr/>
        </p:nvSpPr>
        <p:spPr>
          <a:xfrm>
            <a:off x="11362334" y="6324905"/>
            <a:ext cx="362102" cy="342900"/>
          </a:xfrm>
          <a:prstGeom prst="roundRect">
            <a:avLst>
              <a:gd name="adj" fmla="val 29630"/>
            </a:avLst>
          </a:prstGeom>
          <a:solidFill>
            <a:srgbClr val="000000">
              <a:alpha val="2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1" name="Text 23"/>
          <p:cNvSpPr txBox="1"/>
          <p:nvPr/>
        </p:nvSpPr>
        <p:spPr>
          <a:xfrm>
            <a:off x="11494922" y="6381598"/>
            <a:ext cx="171907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2</a:t>
            </a:r>
            <a:endParaRPr lang="en-US" sz="1200" dirty="0"/>
          </a:p>
        </p:txBody>
      </p:sp>
      <p:pic>
        <p:nvPicPr>
          <p:cNvPr id="42" name="Image 16" descr="preencoded.png"/>
          <p:cNvPicPr>
            <a:picLocks noChangeAspect="1"/>
          </p:cNvPicPr>
          <p:nvPr/>
        </p:nvPicPr>
        <p:blipFill>
          <a:blip r:embed="rId19"/>
          <a:srcRect t="-30" b="-30"/>
          <a:stretch/>
        </p:blipFill>
        <p:spPr>
          <a:xfrm>
            <a:off x="9273845" y="286207"/>
            <a:ext cx="2447849" cy="676656"/>
          </a:xfrm>
          <a:prstGeom prst="rect">
            <a:avLst/>
          </a:prstGeom>
        </p:spPr>
      </p:pic>
      <p:pic>
        <p:nvPicPr>
          <p:cNvPr id="43" name="Image 17" descr="preencoded.png"/>
          <p:cNvPicPr>
            <a:picLocks noChangeAspect="1"/>
          </p:cNvPicPr>
          <p:nvPr/>
        </p:nvPicPr>
        <p:blipFill>
          <a:blip r:embed="rId20"/>
          <a:srcRect t="112" b="112"/>
          <a:stretch/>
        </p:blipFill>
        <p:spPr>
          <a:xfrm>
            <a:off x="9521647" y="409651"/>
            <a:ext cx="1952244" cy="4288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00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953098" y="-476402"/>
            <a:ext cx="6667805" cy="8096098"/>
          </a:xfrm>
          <a:prstGeom prst="rect">
            <a:avLst/>
          </a:prstGeom>
          <a:solidFill>
            <a:srgbClr val="002266">
              <a:alpha val="6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-952805" y="2095805"/>
            <a:ext cx="4762195" cy="5715000"/>
          </a:xfrm>
          <a:prstGeom prst="rect">
            <a:avLst/>
          </a:prstGeom>
          <a:solidFill>
            <a:srgbClr val="FFFFFF">
              <a:alpha val="3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7" name="Shape 4"/>
          <p:cNvSpPr/>
          <p:nvPr/>
        </p:nvSpPr>
        <p:spPr>
          <a:xfrm>
            <a:off x="9334195" y="4476902"/>
            <a:ext cx="1904695" cy="1904695"/>
          </a:xfrm>
          <a:prstGeom prst="ellipse">
            <a:avLst/>
          </a:prstGeom>
          <a:solidFill>
            <a:srgbClr val="FFFFFF">
              <a:alpha val="4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0573207" y="1429207"/>
            <a:ext cx="1143000" cy="1143000"/>
          </a:xfrm>
          <a:prstGeom prst="rect">
            <a:avLst/>
          </a:prstGeom>
        </p:spPr>
      </p:pic>
      <p:sp>
        <p:nvSpPr>
          <p:cNvPr id="9" name="Shape 5"/>
          <p:cNvSpPr/>
          <p:nvPr/>
        </p:nvSpPr>
        <p:spPr>
          <a:xfrm>
            <a:off x="1218895" y="2057400"/>
            <a:ext cx="28346" cy="1714500"/>
          </a:xfrm>
          <a:prstGeom prst="rect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0" name="Shape 6"/>
          <p:cNvSpPr/>
          <p:nvPr/>
        </p:nvSpPr>
        <p:spPr>
          <a:xfrm>
            <a:off x="1828800" y="2743200"/>
            <a:ext cx="19202" cy="1143000"/>
          </a:xfrm>
          <a:prstGeom prst="rect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1" name="Shape 7"/>
          <p:cNvSpPr/>
          <p:nvPr/>
        </p:nvSpPr>
        <p:spPr>
          <a:xfrm>
            <a:off x="9724644" y="3715207"/>
            <a:ext cx="28346" cy="1429207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2" name="Shape 8"/>
          <p:cNvSpPr/>
          <p:nvPr/>
        </p:nvSpPr>
        <p:spPr>
          <a:xfrm>
            <a:off x="0" y="6801307"/>
            <a:ext cx="12191695" cy="57607"/>
          </a:xfrm>
          <a:prstGeom prst="rect">
            <a:avLst/>
          </a:prstGeom>
          <a:solidFill>
            <a:srgbClr val="001F5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3" name="Text 9"/>
          <p:cNvSpPr txBox="1"/>
          <p:nvPr/>
        </p:nvSpPr>
        <p:spPr>
          <a:xfrm>
            <a:off x="560527" y="683056"/>
            <a:ext cx="11239805" cy="6007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kern="0" spc="38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Why KOLATH</a:t>
            </a:r>
            <a:endParaRPr lang="en-US" sz="3200" dirty="0"/>
          </a:p>
        </p:txBody>
      </p:sp>
      <p:sp>
        <p:nvSpPr>
          <p:cNvPr id="14" name="Text 10"/>
          <p:cNvSpPr txBox="1"/>
          <p:nvPr/>
        </p:nvSpPr>
        <p:spPr>
          <a:xfrm>
            <a:off x="571500" y="1476756"/>
            <a:ext cx="11163910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kern="0" spc="22" dirty="0">
                <a:solidFill>
                  <a:srgbClr val="FFFFFF">
                    <a:alpha val="85000"/>
                  </a:srgb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Four key differentiators that set us apart in consulting excellence</a:t>
            </a:r>
            <a:endParaRPr lang="en-US" sz="1600" dirty="0"/>
          </a:p>
        </p:txBody>
      </p:sp>
      <p:sp>
        <p:nvSpPr>
          <p:cNvPr id="15" name="Shape 11"/>
          <p:cNvSpPr/>
          <p:nvPr/>
        </p:nvSpPr>
        <p:spPr>
          <a:xfrm>
            <a:off x="571500" y="2066544"/>
            <a:ext cx="5381244" cy="2018995"/>
          </a:xfrm>
          <a:prstGeom prst="roundRect">
            <a:avLst>
              <a:gd name="adj" fmla="val 1709"/>
            </a:avLst>
          </a:prstGeom>
          <a:solidFill>
            <a:srgbClr val="FFFFFF">
              <a:alpha val="9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190500" dist="63500" dir="16200000" algn="bl" rotWithShape="0">
              <a:srgbClr val="000000">
                <a:alpha val="20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571500" y="2066544"/>
            <a:ext cx="5381244" cy="47549"/>
          </a:xfrm>
          <a:prstGeom prst="rect">
            <a:avLst/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7" name="Shape 13"/>
          <p:cNvSpPr/>
          <p:nvPr/>
        </p:nvSpPr>
        <p:spPr>
          <a:xfrm>
            <a:off x="5000854" y="3129077"/>
            <a:ext cx="1429207" cy="1429207"/>
          </a:xfrm>
          <a:prstGeom prst="ellipse">
            <a:avLst/>
          </a:prstGeom>
          <a:solidFill>
            <a:srgbClr val="0033A0">
              <a:alpha val="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8" name="Shape 14"/>
          <p:cNvSpPr/>
          <p:nvPr/>
        </p:nvSpPr>
        <p:spPr>
          <a:xfrm>
            <a:off x="6238951" y="2066544"/>
            <a:ext cx="5381244" cy="2018995"/>
          </a:xfrm>
          <a:prstGeom prst="roundRect">
            <a:avLst>
              <a:gd name="adj" fmla="val 1709"/>
            </a:avLst>
          </a:prstGeom>
          <a:solidFill>
            <a:srgbClr val="FFFFFF">
              <a:alpha val="9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190500" dist="63500" dir="16200000" algn="bl" rotWithShape="0">
              <a:srgbClr val="000000">
                <a:alpha val="20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6238951" y="2066544"/>
            <a:ext cx="5381244" cy="47549"/>
          </a:xfrm>
          <a:prstGeom prst="rect">
            <a:avLst/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10668305" y="3129077"/>
            <a:ext cx="1429207" cy="1429207"/>
          </a:xfrm>
          <a:prstGeom prst="ellipse">
            <a:avLst/>
          </a:prstGeom>
          <a:solidFill>
            <a:srgbClr val="0033A0">
              <a:alpha val="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571500" y="4367174"/>
            <a:ext cx="5381244" cy="2018995"/>
          </a:xfrm>
          <a:prstGeom prst="roundRect">
            <a:avLst>
              <a:gd name="adj" fmla="val 1709"/>
            </a:avLst>
          </a:prstGeom>
          <a:solidFill>
            <a:srgbClr val="FFFFFF">
              <a:alpha val="9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190500" dist="63500" dir="16200000" algn="bl" rotWithShape="0">
              <a:srgbClr val="000000">
                <a:alpha val="20000"/>
              </a:srgbClr>
            </a:outerShdw>
          </a:effectLst>
        </p:spPr>
      </p:sp>
      <p:sp>
        <p:nvSpPr>
          <p:cNvPr id="22" name="Shape 18"/>
          <p:cNvSpPr/>
          <p:nvPr/>
        </p:nvSpPr>
        <p:spPr>
          <a:xfrm>
            <a:off x="571500" y="4367174"/>
            <a:ext cx="5381244" cy="47549"/>
          </a:xfrm>
          <a:prstGeom prst="rect">
            <a:avLst/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23" name="Shape 19"/>
          <p:cNvSpPr/>
          <p:nvPr/>
        </p:nvSpPr>
        <p:spPr>
          <a:xfrm>
            <a:off x="5000854" y="5429707"/>
            <a:ext cx="1429207" cy="1429207"/>
          </a:xfrm>
          <a:prstGeom prst="ellipse">
            <a:avLst/>
          </a:prstGeom>
          <a:solidFill>
            <a:srgbClr val="0033A0">
              <a:alpha val="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24" name="Shape 20"/>
          <p:cNvSpPr/>
          <p:nvPr/>
        </p:nvSpPr>
        <p:spPr>
          <a:xfrm>
            <a:off x="6238951" y="4367174"/>
            <a:ext cx="5381244" cy="2018995"/>
          </a:xfrm>
          <a:prstGeom prst="roundRect">
            <a:avLst>
              <a:gd name="adj" fmla="val 1709"/>
            </a:avLst>
          </a:prstGeom>
          <a:solidFill>
            <a:srgbClr val="FFFFFF">
              <a:alpha val="9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190500" dist="63500" dir="16200000" algn="bl" rotWithShape="0">
              <a:srgbClr val="000000">
                <a:alpha val="20000"/>
              </a:srgbClr>
            </a:outerShdw>
          </a:effectLst>
        </p:spPr>
      </p:sp>
      <p:sp>
        <p:nvSpPr>
          <p:cNvPr id="25" name="Shape 21"/>
          <p:cNvSpPr/>
          <p:nvPr/>
        </p:nvSpPr>
        <p:spPr>
          <a:xfrm>
            <a:off x="6238951" y="4367174"/>
            <a:ext cx="5381244" cy="47549"/>
          </a:xfrm>
          <a:prstGeom prst="rect">
            <a:avLst/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26" name="Shape 22"/>
          <p:cNvSpPr/>
          <p:nvPr/>
        </p:nvSpPr>
        <p:spPr>
          <a:xfrm>
            <a:off x="10668305" y="5429707"/>
            <a:ext cx="1429207" cy="1429207"/>
          </a:xfrm>
          <a:prstGeom prst="ellipse">
            <a:avLst/>
          </a:prstGeom>
          <a:solidFill>
            <a:srgbClr val="0033A0">
              <a:alpha val="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27" name="Text 23"/>
          <p:cNvSpPr txBox="1"/>
          <p:nvPr/>
        </p:nvSpPr>
        <p:spPr>
          <a:xfrm>
            <a:off x="1600200" y="2483510"/>
            <a:ext cx="2694737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dirty="0">
                <a:solidFill>
                  <a:srgbClr val="0033A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Customised Solutions</a:t>
            </a:r>
            <a:endParaRPr lang="en-US" dirty="0"/>
          </a:p>
        </p:txBody>
      </p:sp>
      <p:sp>
        <p:nvSpPr>
          <p:cNvPr id="28" name="Text 24"/>
          <p:cNvSpPr txBox="1"/>
          <p:nvPr/>
        </p:nvSpPr>
        <p:spPr>
          <a:xfrm>
            <a:off x="857707" y="3009553"/>
            <a:ext cx="4886554" cy="7342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dirty="0">
                <a:solidFill>
                  <a:srgbClr val="1A1A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Industry-specific expertise tailored to your unique challenges. We understand that every organization has distinct needs and deliver bespoke strategies that address your specific context and goals.</a:t>
            </a:r>
            <a:endParaRPr lang="en-US" sz="1600" dirty="0"/>
          </a:p>
        </p:txBody>
      </p:sp>
      <p:sp>
        <p:nvSpPr>
          <p:cNvPr id="29" name="Shape 25"/>
          <p:cNvSpPr/>
          <p:nvPr/>
        </p:nvSpPr>
        <p:spPr>
          <a:xfrm>
            <a:off x="857707" y="2333549"/>
            <a:ext cx="571500" cy="571500"/>
          </a:xfrm>
          <a:prstGeom prst="ellipse">
            <a:avLst/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114300" dist="38100" dir="16200000" algn="bl" rotWithShape="0">
              <a:srgbClr val="0033A0">
                <a:alpha val="30000"/>
              </a:srgbClr>
            </a:outerShdw>
          </a:effectLst>
        </p:spPr>
      </p:sp>
      <p:sp>
        <p:nvSpPr>
          <p:cNvPr id="30" name="Shape 26"/>
          <p:cNvSpPr/>
          <p:nvPr/>
        </p:nvSpPr>
        <p:spPr>
          <a:xfrm>
            <a:off x="809244" y="2286000"/>
            <a:ext cx="666598" cy="666598"/>
          </a:xfrm>
          <a:prstGeom prst="ellipse">
            <a:avLst/>
          </a:prstGeom>
          <a:noFill/>
          <a:ln w="25400">
            <a:solidFill>
              <a:srgbClr val="0033A0">
                <a:alpha val="30000"/>
              </a:srgbClr>
            </a:solidFill>
            <a:prstDash val="solid"/>
          </a:ln>
        </p:spPr>
      </p:sp>
      <p:pic>
        <p:nvPicPr>
          <p:cNvPr id="31" name="Image 2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009498" y="2486254"/>
            <a:ext cx="267005" cy="267005"/>
          </a:xfrm>
          <a:prstGeom prst="rect">
            <a:avLst/>
          </a:prstGeom>
        </p:spPr>
      </p:pic>
      <p:sp>
        <p:nvSpPr>
          <p:cNvPr id="32" name="Text 27"/>
          <p:cNvSpPr txBox="1"/>
          <p:nvPr/>
        </p:nvSpPr>
        <p:spPr>
          <a:xfrm>
            <a:off x="7267651" y="2483510"/>
            <a:ext cx="2697480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dirty="0">
                <a:solidFill>
                  <a:srgbClr val="0033A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Sustainable Outcomes</a:t>
            </a:r>
            <a:endParaRPr lang="en-US" dirty="0"/>
          </a:p>
        </p:txBody>
      </p:sp>
      <p:sp>
        <p:nvSpPr>
          <p:cNvPr id="33" name="Text 28"/>
          <p:cNvSpPr txBox="1"/>
          <p:nvPr/>
        </p:nvSpPr>
        <p:spPr>
          <a:xfrm>
            <a:off x="6524244" y="3035679"/>
            <a:ext cx="4886554" cy="7342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dirty="0">
                <a:solidFill>
                  <a:srgbClr val="1A1A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Long-term value creation, not just quick fixes. We focus on building enduring capabilities and resilient systems that drive continuous improvement and lasting competitive advantage.</a:t>
            </a:r>
            <a:endParaRPr lang="en-US" sz="1600" dirty="0"/>
          </a:p>
        </p:txBody>
      </p:sp>
      <p:sp>
        <p:nvSpPr>
          <p:cNvPr id="34" name="Shape 29"/>
          <p:cNvSpPr/>
          <p:nvPr/>
        </p:nvSpPr>
        <p:spPr>
          <a:xfrm>
            <a:off x="6524244" y="2333549"/>
            <a:ext cx="571500" cy="571500"/>
          </a:xfrm>
          <a:prstGeom prst="ellipse">
            <a:avLst/>
          </a:prstGeom>
          <a:solidFill>
            <a:srgbClr val="1B4B8C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114300" dist="38100" dir="16200000" algn="bl" rotWithShape="0">
              <a:srgbClr val="0033A0">
                <a:alpha val="30000"/>
              </a:srgbClr>
            </a:outerShdw>
          </a:effectLst>
        </p:spPr>
      </p:sp>
      <p:sp>
        <p:nvSpPr>
          <p:cNvPr id="35" name="Shape 30"/>
          <p:cNvSpPr/>
          <p:nvPr/>
        </p:nvSpPr>
        <p:spPr>
          <a:xfrm>
            <a:off x="6476695" y="2286000"/>
            <a:ext cx="666598" cy="666598"/>
          </a:xfrm>
          <a:prstGeom prst="ellipse">
            <a:avLst/>
          </a:prstGeom>
          <a:noFill/>
          <a:ln w="25400">
            <a:solidFill>
              <a:srgbClr val="0033A0">
                <a:alpha val="30000"/>
              </a:srgbClr>
            </a:solidFill>
            <a:prstDash val="solid"/>
          </a:ln>
        </p:spPr>
      </p:sp>
      <p:pic>
        <p:nvPicPr>
          <p:cNvPr id="36" name="Image 3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6676949" y="2486254"/>
            <a:ext cx="267005" cy="267005"/>
          </a:xfrm>
          <a:prstGeom prst="rect">
            <a:avLst/>
          </a:prstGeom>
        </p:spPr>
      </p:pic>
      <p:sp>
        <p:nvSpPr>
          <p:cNvPr id="37" name="Text 31"/>
          <p:cNvSpPr txBox="1"/>
          <p:nvPr/>
        </p:nvSpPr>
        <p:spPr>
          <a:xfrm>
            <a:off x="1600200" y="4783226"/>
            <a:ext cx="2561234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dirty="0">
                <a:solidFill>
                  <a:srgbClr val="0033A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Integrated Approach</a:t>
            </a:r>
            <a:endParaRPr lang="en-US" dirty="0"/>
          </a:p>
        </p:txBody>
      </p:sp>
      <p:sp>
        <p:nvSpPr>
          <p:cNvPr id="38" name="Text 32"/>
          <p:cNvSpPr txBox="1"/>
          <p:nvPr/>
        </p:nvSpPr>
        <p:spPr>
          <a:xfrm>
            <a:off x="857707" y="5310183"/>
            <a:ext cx="4886554" cy="7342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dirty="0">
                <a:solidFill>
                  <a:srgbClr val="1A1A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Strategy + Governance + Execution in one unified framework. We seamlessly connect strategic planning with operational implementation, ensuring alignment across all organizational levels.</a:t>
            </a:r>
            <a:endParaRPr lang="en-US" sz="1600" dirty="0"/>
          </a:p>
        </p:txBody>
      </p:sp>
      <p:sp>
        <p:nvSpPr>
          <p:cNvPr id="39" name="Shape 33"/>
          <p:cNvSpPr/>
          <p:nvPr/>
        </p:nvSpPr>
        <p:spPr>
          <a:xfrm>
            <a:off x="857707" y="4634179"/>
            <a:ext cx="571500" cy="571500"/>
          </a:xfrm>
          <a:prstGeom prst="ellipse">
            <a:avLst/>
          </a:prstGeom>
          <a:solidFill>
            <a:srgbClr val="004080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114300" dist="38100" dir="16200000" algn="bl" rotWithShape="0">
              <a:srgbClr val="0033A0">
                <a:alpha val="30000"/>
              </a:srgbClr>
            </a:outerShdw>
          </a:effectLst>
        </p:spPr>
      </p:sp>
      <p:sp>
        <p:nvSpPr>
          <p:cNvPr id="40" name="Shape 34"/>
          <p:cNvSpPr/>
          <p:nvPr/>
        </p:nvSpPr>
        <p:spPr>
          <a:xfrm>
            <a:off x="809244" y="4586630"/>
            <a:ext cx="666598" cy="666598"/>
          </a:xfrm>
          <a:prstGeom prst="ellipse">
            <a:avLst/>
          </a:prstGeom>
          <a:noFill/>
          <a:ln w="25400">
            <a:solidFill>
              <a:srgbClr val="0033A0">
                <a:alpha val="30000"/>
              </a:srgbClr>
            </a:solidFill>
            <a:prstDash val="solid"/>
          </a:ln>
        </p:spPr>
      </p:sp>
      <p:pic>
        <p:nvPicPr>
          <p:cNvPr id="41" name="Image 4" descr="preencoded.png"/>
          <p:cNvPicPr>
            <a:picLocks noChangeAspect="1"/>
          </p:cNvPicPr>
          <p:nvPr/>
        </p:nvPicPr>
        <p:blipFill>
          <a:blip r:embed="rId6"/>
          <a:srcRect l="-685" r="-685"/>
          <a:stretch/>
        </p:blipFill>
        <p:spPr>
          <a:xfrm>
            <a:off x="990295" y="4785970"/>
            <a:ext cx="304495" cy="267005"/>
          </a:xfrm>
          <a:prstGeom prst="rect">
            <a:avLst/>
          </a:prstGeom>
        </p:spPr>
      </p:pic>
      <p:sp>
        <p:nvSpPr>
          <p:cNvPr id="42" name="Text 35"/>
          <p:cNvSpPr txBox="1"/>
          <p:nvPr/>
        </p:nvSpPr>
        <p:spPr>
          <a:xfrm>
            <a:off x="7267651" y="4783226"/>
            <a:ext cx="2962656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dirty="0">
                <a:solidFill>
                  <a:srgbClr val="0033A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Seasoned Professionals</a:t>
            </a:r>
            <a:endParaRPr lang="en-US" dirty="0"/>
          </a:p>
        </p:txBody>
      </p:sp>
      <p:sp>
        <p:nvSpPr>
          <p:cNvPr id="43" name="Text 36"/>
          <p:cNvSpPr txBox="1"/>
          <p:nvPr/>
        </p:nvSpPr>
        <p:spPr>
          <a:xfrm>
            <a:off x="6524244" y="5323246"/>
            <a:ext cx="4886554" cy="7342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dirty="0">
                <a:solidFill>
                  <a:srgbClr val="1A1A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Cross-industry expertise with a proven track record. Our consultants bring deep functional knowledge and real-world experience from diverse sectors, delivering insights that make a difference.</a:t>
            </a:r>
            <a:endParaRPr lang="en-US" sz="1600" dirty="0"/>
          </a:p>
        </p:txBody>
      </p:sp>
      <p:sp>
        <p:nvSpPr>
          <p:cNvPr id="44" name="Shape 37"/>
          <p:cNvSpPr/>
          <p:nvPr/>
        </p:nvSpPr>
        <p:spPr>
          <a:xfrm>
            <a:off x="6524244" y="4634179"/>
            <a:ext cx="571500" cy="571500"/>
          </a:xfrm>
          <a:prstGeom prst="ellipse">
            <a:avLst/>
          </a:prstGeom>
          <a:solidFill>
            <a:srgbClr val="003366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114300" dist="38100" dir="16200000" algn="bl" rotWithShape="0">
              <a:srgbClr val="0033A0">
                <a:alpha val="30000"/>
              </a:srgbClr>
            </a:outerShdw>
          </a:effectLst>
        </p:spPr>
      </p:sp>
      <p:sp>
        <p:nvSpPr>
          <p:cNvPr id="45" name="Shape 38"/>
          <p:cNvSpPr/>
          <p:nvPr/>
        </p:nvSpPr>
        <p:spPr>
          <a:xfrm>
            <a:off x="6476695" y="4586630"/>
            <a:ext cx="666598" cy="666598"/>
          </a:xfrm>
          <a:prstGeom prst="ellipse">
            <a:avLst/>
          </a:prstGeom>
          <a:noFill/>
          <a:ln w="25400">
            <a:solidFill>
              <a:srgbClr val="0033A0">
                <a:alpha val="30000"/>
              </a:srgbClr>
            </a:solidFill>
            <a:prstDash val="solid"/>
          </a:ln>
        </p:spPr>
      </p:sp>
      <p:pic>
        <p:nvPicPr>
          <p:cNvPr id="46" name="Image 5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6710782" y="4785970"/>
            <a:ext cx="200254" cy="267005"/>
          </a:xfrm>
          <a:prstGeom prst="rect">
            <a:avLst/>
          </a:prstGeom>
        </p:spPr>
      </p:pic>
      <p:sp>
        <p:nvSpPr>
          <p:cNvPr id="47" name="Text 39"/>
          <p:cNvSpPr txBox="1"/>
          <p:nvPr/>
        </p:nvSpPr>
        <p:spPr>
          <a:xfrm>
            <a:off x="11628425" y="6439205"/>
            <a:ext cx="171907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>
                    <a:alpha val="90000"/>
                  </a:srgb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3</a:t>
            </a:r>
            <a:endParaRPr lang="en-US" sz="1200" dirty="0"/>
          </a:p>
        </p:txBody>
      </p:sp>
      <p:pic>
        <p:nvPicPr>
          <p:cNvPr id="48" name="Image 6" descr="preencoded.png"/>
          <p:cNvPicPr>
            <a:picLocks noChangeAspect="1"/>
          </p:cNvPicPr>
          <p:nvPr/>
        </p:nvPicPr>
        <p:blipFill>
          <a:blip r:embed="rId8"/>
          <a:srcRect t="-30" b="-30"/>
          <a:stretch/>
        </p:blipFill>
        <p:spPr>
          <a:xfrm>
            <a:off x="9273845" y="286207"/>
            <a:ext cx="2447849" cy="676656"/>
          </a:xfrm>
          <a:prstGeom prst="rect">
            <a:avLst/>
          </a:prstGeom>
        </p:spPr>
      </p:pic>
      <p:pic>
        <p:nvPicPr>
          <p:cNvPr id="49" name="Image 7" descr="preencoded.png"/>
          <p:cNvPicPr>
            <a:picLocks noChangeAspect="1"/>
          </p:cNvPicPr>
          <p:nvPr/>
        </p:nvPicPr>
        <p:blipFill>
          <a:blip r:embed="rId9"/>
          <a:srcRect t="112" b="112"/>
          <a:stretch/>
        </p:blipFill>
        <p:spPr>
          <a:xfrm>
            <a:off x="9521647" y="409651"/>
            <a:ext cx="1952244" cy="4288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00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218895" y="1028700"/>
            <a:ext cx="2857500" cy="28346"/>
          </a:xfrm>
          <a:prstGeom prst="rect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458200" y="1714500"/>
            <a:ext cx="1904695" cy="28346"/>
          </a:xfrm>
          <a:prstGeom prst="rect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438705" y="5458054"/>
            <a:ext cx="2381098" cy="28346"/>
          </a:xfrm>
          <a:prstGeom prst="rect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952805" y="761695"/>
            <a:ext cx="381305" cy="381305"/>
          </a:xfrm>
          <a:prstGeom prst="rect">
            <a:avLst/>
          </a:prstGeom>
        </p:spPr>
      </p:pic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0477195" y="1904695"/>
            <a:ext cx="571500" cy="571500"/>
          </a:xfrm>
          <a:prstGeom prst="rect">
            <a:avLst/>
          </a:prstGeom>
        </p:spPr>
      </p:pic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5">
            <a:alphaModFix amt="50000"/>
          </a:blip>
          <a:srcRect/>
          <a:stretch/>
        </p:blipFill>
        <p:spPr>
          <a:xfrm>
            <a:off x="1429207" y="5429707"/>
            <a:ext cx="476402" cy="476402"/>
          </a:xfrm>
          <a:prstGeom prst="rect">
            <a:avLst/>
          </a:prstGeom>
        </p:spPr>
      </p:pic>
      <p:sp>
        <p:nvSpPr>
          <p:cNvPr id="10" name="Shape 5"/>
          <p:cNvSpPr/>
          <p:nvPr/>
        </p:nvSpPr>
        <p:spPr>
          <a:xfrm>
            <a:off x="7905902" y="-952805"/>
            <a:ext cx="5715000" cy="5715000"/>
          </a:xfrm>
          <a:prstGeom prst="ellipse">
            <a:avLst/>
          </a:prstGeom>
          <a:solidFill>
            <a:srgbClr val="FFFFFF">
              <a:alpha val="3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1" name="Shape 6"/>
          <p:cNvSpPr/>
          <p:nvPr/>
        </p:nvSpPr>
        <p:spPr>
          <a:xfrm>
            <a:off x="-952805" y="2857500"/>
            <a:ext cx="4762195" cy="4762195"/>
          </a:xfrm>
          <a:prstGeom prst="ellipse">
            <a:avLst/>
          </a:prstGeom>
          <a:solidFill>
            <a:srgbClr val="FFFFFF">
              <a:alpha val="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2" name="Text 7"/>
          <p:cNvSpPr txBox="1"/>
          <p:nvPr/>
        </p:nvSpPr>
        <p:spPr>
          <a:xfrm>
            <a:off x="571500" y="1047902"/>
            <a:ext cx="11239805" cy="6007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kern="0" spc="38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Core Consulting Services</a:t>
            </a:r>
            <a:endParaRPr lang="en-US" sz="3200" dirty="0"/>
          </a:p>
        </p:txBody>
      </p:sp>
      <p:sp>
        <p:nvSpPr>
          <p:cNvPr id="13" name="Text 8"/>
          <p:cNvSpPr txBox="1"/>
          <p:nvPr/>
        </p:nvSpPr>
        <p:spPr>
          <a:xfrm>
            <a:off x="571500" y="1790395"/>
            <a:ext cx="11163910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FFFFFF">
                    <a:alpha val="8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Four integrated pillars supporting your strategic objectives and sustainable growth</a:t>
            </a:r>
            <a:endParaRPr lang="en-US" sz="1600" dirty="0"/>
          </a:p>
        </p:txBody>
      </p:sp>
      <p:pic>
        <p:nvPicPr>
          <p:cNvPr id="14" name="Image 3" descr="preencoded.png"/>
          <p:cNvPicPr>
            <a:picLocks noChangeAspect="1"/>
          </p:cNvPicPr>
          <p:nvPr/>
        </p:nvPicPr>
        <p:blipFill>
          <a:blip r:embed="rId6"/>
          <a:srcRect l="-1" r="-1"/>
          <a:stretch/>
        </p:blipFill>
        <p:spPr>
          <a:xfrm>
            <a:off x="571500" y="2381098"/>
            <a:ext cx="5381244" cy="1809598"/>
          </a:xfrm>
          <a:prstGeom prst="rect">
            <a:avLst/>
          </a:prstGeom>
        </p:spPr>
      </p:pic>
      <p:sp>
        <p:nvSpPr>
          <p:cNvPr id="15" name="Shape 9"/>
          <p:cNvSpPr/>
          <p:nvPr/>
        </p:nvSpPr>
        <p:spPr>
          <a:xfrm>
            <a:off x="571500" y="2381098"/>
            <a:ext cx="57607" cy="1783994"/>
          </a:xfrm>
          <a:prstGeom prst="roundRect">
            <a:avLst>
              <a:gd name="adj" fmla="val 1587307"/>
            </a:avLst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6" name="Shape 10"/>
          <p:cNvSpPr/>
          <p:nvPr/>
        </p:nvSpPr>
        <p:spPr>
          <a:xfrm>
            <a:off x="5219395" y="2333549"/>
            <a:ext cx="761695" cy="761695"/>
          </a:xfrm>
          <a:prstGeom prst="ellipse">
            <a:avLst/>
          </a:prstGeom>
          <a:noFill/>
          <a:ln w="25400">
            <a:solidFill>
              <a:srgbClr val="1B4B8C">
                <a:alpha val="15000"/>
              </a:srgbClr>
            </a:solidFill>
            <a:prstDash val="solid"/>
          </a:ln>
        </p:spPr>
      </p:sp>
      <p:sp>
        <p:nvSpPr>
          <p:cNvPr id="17" name="Shape 11"/>
          <p:cNvSpPr/>
          <p:nvPr/>
        </p:nvSpPr>
        <p:spPr>
          <a:xfrm>
            <a:off x="580644" y="2391156"/>
            <a:ext cx="571500" cy="2834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8" name="Shape 12"/>
          <p:cNvSpPr/>
          <p:nvPr/>
        </p:nvSpPr>
        <p:spPr>
          <a:xfrm>
            <a:off x="580644" y="2391156"/>
            <a:ext cx="28346" cy="5715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9" name="Shape 13"/>
          <p:cNvSpPr/>
          <p:nvPr/>
        </p:nvSpPr>
        <p:spPr>
          <a:xfrm>
            <a:off x="5372100" y="4145890"/>
            <a:ext cx="571500" cy="2834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20" name="Shape 14"/>
          <p:cNvSpPr/>
          <p:nvPr/>
        </p:nvSpPr>
        <p:spPr>
          <a:xfrm>
            <a:off x="5915254" y="3602736"/>
            <a:ext cx="28346" cy="5715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21" name="Shape 15"/>
          <p:cNvSpPr/>
          <p:nvPr/>
        </p:nvSpPr>
        <p:spPr>
          <a:xfrm>
            <a:off x="866851" y="2901391"/>
            <a:ext cx="761695" cy="761695"/>
          </a:xfrm>
          <a:prstGeom prst="ellipse">
            <a:avLst/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139700" dist="38100" dir="16200000" algn="bl" rotWithShape="0">
              <a:srgbClr val="0033A0">
                <a:alpha val="30000"/>
              </a:srgbClr>
            </a:outerShdw>
          </a:effectLst>
        </p:spPr>
      </p:sp>
      <p:sp>
        <p:nvSpPr>
          <p:cNvPr id="22" name="Shape 16"/>
          <p:cNvSpPr/>
          <p:nvPr/>
        </p:nvSpPr>
        <p:spPr>
          <a:xfrm>
            <a:off x="819302" y="2853842"/>
            <a:ext cx="857707" cy="857707"/>
          </a:xfrm>
          <a:prstGeom prst="ellipse">
            <a:avLst/>
          </a:prstGeom>
          <a:noFill/>
          <a:ln w="25400">
            <a:solidFill>
              <a:srgbClr val="0033A0">
                <a:alpha val="20000"/>
              </a:srgbClr>
            </a:solidFill>
            <a:prstDash val="solid"/>
          </a:ln>
        </p:spPr>
      </p:sp>
      <p:pic>
        <p:nvPicPr>
          <p:cNvPr id="23" name="Image 4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1076249" y="3097073"/>
            <a:ext cx="342900" cy="342900"/>
          </a:xfrm>
          <a:prstGeom prst="rect">
            <a:avLst/>
          </a:prstGeom>
        </p:spPr>
      </p:pic>
      <p:sp>
        <p:nvSpPr>
          <p:cNvPr id="24" name="Text 17"/>
          <p:cNvSpPr txBox="1"/>
          <p:nvPr/>
        </p:nvSpPr>
        <p:spPr>
          <a:xfrm>
            <a:off x="1867205" y="2798978"/>
            <a:ext cx="390540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dirty="0">
                <a:solidFill>
                  <a:srgbClr val="1B4B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Growth &amp; Strategic Advisory</a:t>
            </a:r>
            <a:endParaRPr lang="en-US" dirty="0"/>
          </a:p>
        </p:txBody>
      </p:sp>
      <p:sp>
        <p:nvSpPr>
          <p:cNvPr id="25" name="Text 18"/>
          <p:cNvSpPr txBox="1"/>
          <p:nvPr/>
        </p:nvSpPr>
        <p:spPr>
          <a:xfrm>
            <a:off x="1867205" y="3122676"/>
            <a:ext cx="3867912" cy="6483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Accelerate performance and unlock growth through strategic planning, leadership coaching, and operational excellence</a:t>
            </a:r>
            <a:endParaRPr lang="en-US" sz="1600" dirty="0"/>
          </a:p>
        </p:txBody>
      </p:sp>
      <p:pic>
        <p:nvPicPr>
          <p:cNvPr id="26" name="Image 5" descr="preencoded.png"/>
          <p:cNvPicPr>
            <a:picLocks noChangeAspect="1"/>
          </p:cNvPicPr>
          <p:nvPr/>
        </p:nvPicPr>
        <p:blipFill>
          <a:blip r:embed="rId8"/>
          <a:srcRect l="-1" r="-1"/>
          <a:stretch/>
        </p:blipFill>
        <p:spPr>
          <a:xfrm>
            <a:off x="6238951" y="2381098"/>
            <a:ext cx="5381244" cy="1809598"/>
          </a:xfrm>
          <a:prstGeom prst="rect">
            <a:avLst/>
          </a:prstGeom>
        </p:spPr>
      </p:pic>
      <p:sp>
        <p:nvSpPr>
          <p:cNvPr id="27" name="Shape 19"/>
          <p:cNvSpPr/>
          <p:nvPr/>
        </p:nvSpPr>
        <p:spPr>
          <a:xfrm>
            <a:off x="6238951" y="2381098"/>
            <a:ext cx="57607" cy="1783994"/>
          </a:xfrm>
          <a:prstGeom prst="roundRect">
            <a:avLst>
              <a:gd name="adj" fmla="val 1587307"/>
            </a:avLst>
          </a:prstGeom>
          <a:solidFill>
            <a:srgbClr val="1B4B8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28" name="Shape 20"/>
          <p:cNvSpPr/>
          <p:nvPr/>
        </p:nvSpPr>
        <p:spPr>
          <a:xfrm>
            <a:off x="10886846" y="2333549"/>
            <a:ext cx="761695" cy="761695"/>
          </a:xfrm>
          <a:prstGeom prst="ellipse">
            <a:avLst/>
          </a:prstGeom>
          <a:noFill/>
          <a:ln w="25400">
            <a:solidFill>
              <a:srgbClr val="1B4B8C">
                <a:alpha val="15000"/>
              </a:srgbClr>
            </a:solidFill>
            <a:prstDash val="solid"/>
          </a:ln>
        </p:spPr>
      </p:sp>
      <p:sp>
        <p:nvSpPr>
          <p:cNvPr id="29" name="Shape 21"/>
          <p:cNvSpPr/>
          <p:nvPr/>
        </p:nvSpPr>
        <p:spPr>
          <a:xfrm>
            <a:off x="6248095" y="2391156"/>
            <a:ext cx="571500" cy="2834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0" name="Shape 22"/>
          <p:cNvSpPr/>
          <p:nvPr/>
        </p:nvSpPr>
        <p:spPr>
          <a:xfrm>
            <a:off x="6248095" y="2391156"/>
            <a:ext cx="28346" cy="5715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1" name="Shape 23"/>
          <p:cNvSpPr/>
          <p:nvPr/>
        </p:nvSpPr>
        <p:spPr>
          <a:xfrm>
            <a:off x="11039551" y="4145890"/>
            <a:ext cx="571500" cy="2834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2" name="Shape 24"/>
          <p:cNvSpPr/>
          <p:nvPr/>
        </p:nvSpPr>
        <p:spPr>
          <a:xfrm>
            <a:off x="11582705" y="3602736"/>
            <a:ext cx="28346" cy="5715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3" name="Shape 25"/>
          <p:cNvSpPr/>
          <p:nvPr/>
        </p:nvSpPr>
        <p:spPr>
          <a:xfrm>
            <a:off x="6534302" y="2901391"/>
            <a:ext cx="761695" cy="761695"/>
          </a:xfrm>
          <a:prstGeom prst="ellipse">
            <a:avLst/>
          </a:prstGeom>
          <a:solidFill>
            <a:srgbClr val="1B4B8C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139700" dist="38100" dir="16200000" algn="bl" rotWithShape="0">
              <a:srgbClr val="0033A0">
                <a:alpha val="30000"/>
              </a:srgbClr>
            </a:outerShdw>
          </a:effectLst>
        </p:spPr>
      </p:sp>
      <p:sp>
        <p:nvSpPr>
          <p:cNvPr id="34" name="Shape 26"/>
          <p:cNvSpPr/>
          <p:nvPr/>
        </p:nvSpPr>
        <p:spPr>
          <a:xfrm>
            <a:off x="6486754" y="2853842"/>
            <a:ext cx="857707" cy="857707"/>
          </a:xfrm>
          <a:prstGeom prst="ellipse">
            <a:avLst/>
          </a:prstGeom>
          <a:noFill/>
          <a:ln w="25400">
            <a:solidFill>
              <a:srgbClr val="0033A0">
                <a:alpha val="20000"/>
              </a:srgbClr>
            </a:solidFill>
            <a:prstDash val="solid"/>
          </a:ln>
        </p:spPr>
      </p:sp>
      <p:pic>
        <p:nvPicPr>
          <p:cNvPr id="35" name="Image 6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6743700" y="3097073"/>
            <a:ext cx="342900" cy="342900"/>
          </a:xfrm>
          <a:prstGeom prst="rect">
            <a:avLst/>
          </a:prstGeom>
        </p:spPr>
      </p:pic>
      <p:sp>
        <p:nvSpPr>
          <p:cNvPr id="36" name="Text 27"/>
          <p:cNvSpPr txBox="1"/>
          <p:nvPr/>
        </p:nvSpPr>
        <p:spPr>
          <a:xfrm>
            <a:off x="7556196" y="2761488"/>
            <a:ext cx="4238244" cy="2660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dirty="0">
                <a:solidFill>
                  <a:srgbClr val="1B4B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Capital, Funding &amp; Transaction Advisory</a:t>
            </a:r>
            <a:endParaRPr lang="en-US" dirty="0"/>
          </a:p>
        </p:txBody>
      </p:sp>
      <p:sp>
        <p:nvSpPr>
          <p:cNvPr id="37" name="Text 28"/>
          <p:cNvSpPr txBox="1"/>
          <p:nvPr/>
        </p:nvSpPr>
        <p:spPr>
          <a:xfrm>
            <a:off x="7534656" y="3230575"/>
            <a:ext cx="3867912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Optimize capital structure and enable strategic deals through expert fundraising and M&amp;A advisory services</a:t>
            </a:r>
            <a:endParaRPr lang="en-US" sz="1600" dirty="0"/>
          </a:p>
        </p:txBody>
      </p:sp>
      <p:pic>
        <p:nvPicPr>
          <p:cNvPr id="38" name="Image 7" descr="preencoded.png"/>
          <p:cNvPicPr>
            <a:picLocks noChangeAspect="1"/>
          </p:cNvPicPr>
          <p:nvPr/>
        </p:nvPicPr>
        <p:blipFill>
          <a:blip r:embed="rId10"/>
          <a:srcRect t="-14" b="-14"/>
          <a:stretch/>
        </p:blipFill>
        <p:spPr>
          <a:xfrm>
            <a:off x="571500" y="4469587"/>
            <a:ext cx="5381244" cy="1819656"/>
          </a:xfrm>
          <a:prstGeom prst="rect">
            <a:avLst/>
          </a:prstGeom>
        </p:spPr>
      </p:pic>
      <p:sp>
        <p:nvSpPr>
          <p:cNvPr id="39" name="Shape 29"/>
          <p:cNvSpPr/>
          <p:nvPr/>
        </p:nvSpPr>
        <p:spPr>
          <a:xfrm>
            <a:off x="571500" y="4469587"/>
            <a:ext cx="57607" cy="1797710"/>
          </a:xfrm>
          <a:prstGeom prst="roundRect">
            <a:avLst>
              <a:gd name="adj" fmla="val 1587307"/>
            </a:avLst>
          </a:prstGeom>
          <a:solidFill>
            <a:srgbClr val="002266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0" name="Shape 30"/>
          <p:cNvSpPr/>
          <p:nvPr/>
        </p:nvSpPr>
        <p:spPr>
          <a:xfrm>
            <a:off x="5219395" y="4422038"/>
            <a:ext cx="761695" cy="761695"/>
          </a:xfrm>
          <a:prstGeom prst="ellipse">
            <a:avLst/>
          </a:prstGeom>
          <a:noFill/>
          <a:ln w="25400">
            <a:solidFill>
              <a:srgbClr val="1B4B8C">
                <a:alpha val="15000"/>
              </a:srgbClr>
            </a:solidFill>
            <a:prstDash val="solid"/>
          </a:ln>
        </p:spPr>
      </p:sp>
      <p:sp>
        <p:nvSpPr>
          <p:cNvPr id="41" name="Shape 31"/>
          <p:cNvSpPr/>
          <p:nvPr/>
        </p:nvSpPr>
        <p:spPr>
          <a:xfrm>
            <a:off x="580644" y="4478731"/>
            <a:ext cx="571500" cy="2834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2" name="Shape 32"/>
          <p:cNvSpPr/>
          <p:nvPr/>
        </p:nvSpPr>
        <p:spPr>
          <a:xfrm>
            <a:off x="580644" y="4478731"/>
            <a:ext cx="28346" cy="5715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3" name="Shape 33"/>
          <p:cNvSpPr/>
          <p:nvPr/>
        </p:nvSpPr>
        <p:spPr>
          <a:xfrm>
            <a:off x="5372100" y="6249010"/>
            <a:ext cx="571500" cy="2834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4" name="Shape 34"/>
          <p:cNvSpPr/>
          <p:nvPr/>
        </p:nvSpPr>
        <p:spPr>
          <a:xfrm>
            <a:off x="5915254" y="5705856"/>
            <a:ext cx="28346" cy="5715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5" name="Shape 35"/>
          <p:cNvSpPr/>
          <p:nvPr/>
        </p:nvSpPr>
        <p:spPr>
          <a:xfrm>
            <a:off x="866851" y="4997196"/>
            <a:ext cx="761695" cy="761695"/>
          </a:xfrm>
          <a:prstGeom prst="ellipse">
            <a:avLst/>
          </a:prstGeom>
          <a:solidFill>
            <a:srgbClr val="002266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139700" dist="38100" dir="16200000" algn="bl" rotWithShape="0">
              <a:srgbClr val="0033A0">
                <a:alpha val="30000"/>
              </a:srgbClr>
            </a:outerShdw>
          </a:effectLst>
        </p:spPr>
      </p:sp>
      <p:sp>
        <p:nvSpPr>
          <p:cNvPr id="46" name="Shape 36"/>
          <p:cNvSpPr/>
          <p:nvPr/>
        </p:nvSpPr>
        <p:spPr>
          <a:xfrm>
            <a:off x="819302" y="4949647"/>
            <a:ext cx="857707" cy="857707"/>
          </a:xfrm>
          <a:prstGeom prst="ellipse">
            <a:avLst/>
          </a:prstGeom>
          <a:noFill/>
          <a:ln w="25400">
            <a:solidFill>
              <a:srgbClr val="0033A0">
                <a:alpha val="20000"/>
              </a:srgbClr>
            </a:solidFill>
            <a:prstDash val="solid"/>
          </a:ln>
        </p:spPr>
      </p:sp>
      <p:pic>
        <p:nvPicPr>
          <p:cNvPr id="47" name="Image 8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1076249" y="5191963"/>
            <a:ext cx="342900" cy="342900"/>
          </a:xfrm>
          <a:prstGeom prst="rect">
            <a:avLst/>
          </a:prstGeom>
        </p:spPr>
      </p:pic>
      <p:sp>
        <p:nvSpPr>
          <p:cNvPr id="48" name="Text 37"/>
          <p:cNvSpPr txBox="1"/>
          <p:nvPr/>
        </p:nvSpPr>
        <p:spPr>
          <a:xfrm>
            <a:off x="1867205" y="4887467"/>
            <a:ext cx="4123943" cy="2542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dirty="0">
                <a:solidFill>
                  <a:srgbClr val="1B4B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Entry &amp; International Expansion</a:t>
            </a:r>
            <a:endParaRPr lang="en-US" dirty="0"/>
          </a:p>
        </p:txBody>
      </p:sp>
      <p:sp>
        <p:nvSpPr>
          <p:cNvPr id="49" name="Text 38"/>
          <p:cNvSpPr txBox="1"/>
          <p:nvPr/>
        </p:nvSpPr>
        <p:spPr>
          <a:xfrm>
            <a:off x="1867205" y="5325466"/>
            <a:ext cx="3867912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De-risk market entry and scale across borders with comprehensive market strategy and localization support</a:t>
            </a:r>
            <a:endParaRPr lang="en-US" sz="1600" dirty="0"/>
          </a:p>
        </p:txBody>
      </p:sp>
      <p:pic>
        <p:nvPicPr>
          <p:cNvPr id="50" name="Image 9" descr="preencoded.png"/>
          <p:cNvPicPr>
            <a:picLocks noChangeAspect="1"/>
          </p:cNvPicPr>
          <p:nvPr/>
        </p:nvPicPr>
        <p:blipFill>
          <a:blip r:embed="rId12"/>
          <a:srcRect t="-14" b="-14"/>
          <a:stretch/>
        </p:blipFill>
        <p:spPr>
          <a:xfrm>
            <a:off x="6238951" y="4469587"/>
            <a:ext cx="5381244" cy="1819656"/>
          </a:xfrm>
          <a:prstGeom prst="rect">
            <a:avLst/>
          </a:prstGeom>
        </p:spPr>
      </p:pic>
      <p:sp>
        <p:nvSpPr>
          <p:cNvPr id="51" name="Shape 39"/>
          <p:cNvSpPr/>
          <p:nvPr/>
        </p:nvSpPr>
        <p:spPr>
          <a:xfrm>
            <a:off x="6238951" y="4469587"/>
            <a:ext cx="57607" cy="1797710"/>
          </a:xfrm>
          <a:prstGeom prst="roundRect">
            <a:avLst>
              <a:gd name="adj" fmla="val 1587307"/>
            </a:avLst>
          </a:prstGeom>
          <a:solidFill>
            <a:srgbClr val="16447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2" name="Shape 40"/>
          <p:cNvSpPr/>
          <p:nvPr/>
        </p:nvSpPr>
        <p:spPr>
          <a:xfrm>
            <a:off x="10886846" y="4422038"/>
            <a:ext cx="761695" cy="761695"/>
          </a:xfrm>
          <a:prstGeom prst="ellipse">
            <a:avLst/>
          </a:prstGeom>
          <a:noFill/>
          <a:ln w="25400">
            <a:solidFill>
              <a:srgbClr val="1B4B8C">
                <a:alpha val="15000"/>
              </a:srgbClr>
            </a:solidFill>
            <a:prstDash val="solid"/>
          </a:ln>
        </p:spPr>
      </p:sp>
      <p:sp>
        <p:nvSpPr>
          <p:cNvPr id="53" name="Shape 41"/>
          <p:cNvSpPr/>
          <p:nvPr/>
        </p:nvSpPr>
        <p:spPr>
          <a:xfrm>
            <a:off x="6248095" y="4478731"/>
            <a:ext cx="571500" cy="2834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4" name="Shape 42"/>
          <p:cNvSpPr/>
          <p:nvPr/>
        </p:nvSpPr>
        <p:spPr>
          <a:xfrm>
            <a:off x="6248095" y="4478731"/>
            <a:ext cx="28346" cy="5715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5" name="Shape 43"/>
          <p:cNvSpPr/>
          <p:nvPr/>
        </p:nvSpPr>
        <p:spPr>
          <a:xfrm>
            <a:off x="11039551" y="6249010"/>
            <a:ext cx="571500" cy="2834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6" name="Shape 44"/>
          <p:cNvSpPr/>
          <p:nvPr/>
        </p:nvSpPr>
        <p:spPr>
          <a:xfrm>
            <a:off x="11582705" y="5705856"/>
            <a:ext cx="28346" cy="5715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7" name="Shape 45"/>
          <p:cNvSpPr/>
          <p:nvPr/>
        </p:nvSpPr>
        <p:spPr>
          <a:xfrm>
            <a:off x="6534302" y="4997196"/>
            <a:ext cx="761695" cy="761695"/>
          </a:xfrm>
          <a:prstGeom prst="ellipse">
            <a:avLst/>
          </a:prstGeom>
          <a:solidFill>
            <a:srgbClr val="16447A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139700" dist="38100" dir="16200000" algn="bl" rotWithShape="0">
              <a:srgbClr val="0033A0">
                <a:alpha val="30000"/>
              </a:srgbClr>
            </a:outerShdw>
          </a:effectLst>
        </p:spPr>
      </p:sp>
      <p:sp>
        <p:nvSpPr>
          <p:cNvPr id="58" name="Shape 46"/>
          <p:cNvSpPr/>
          <p:nvPr/>
        </p:nvSpPr>
        <p:spPr>
          <a:xfrm>
            <a:off x="6486754" y="4949647"/>
            <a:ext cx="857707" cy="857707"/>
          </a:xfrm>
          <a:prstGeom prst="ellipse">
            <a:avLst/>
          </a:prstGeom>
          <a:noFill/>
          <a:ln w="25400">
            <a:solidFill>
              <a:srgbClr val="0033A0">
                <a:alpha val="20000"/>
              </a:srgbClr>
            </a:solidFill>
            <a:prstDash val="solid"/>
          </a:ln>
        </p:spPr>
      </p:sp>
      <p:pic>
        <p:nvPicPr>
          <p:cNvPr id="59" name="Image 10" descr="preencoded.png"/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6743700" y="5191963"/>
            <a:ext cx="342900" cy="342900"/>
          </a:xfrm>
          <a:prstGeom prst="rect">
            <a:avLst/>
          </a:prstGeom>
        </p:spPr>
      </p:pic>
      <p:sp>
        <p:nvSpPr>
          <p:cNvPr id="60" name="Text 47"/>
          <p:cNvSpPr txBox="1"/>
          <p:nvPr/>
        </p:nvSpPr>
        <p:spPr>
          <a:xfrm>
            <a:off x="7534656" y="4735068"/>
            <a:ext cx="38679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b="1" dirty="0">
                <a:solidFill>
                  <a:srgbClr val="1B4B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Sustainability, ESG &amp; Responsible Growth</a:t>
            </a:r>
            <a:endParaRPr lang="en-US" dirty="0"/>
          </a:p>
        </p:txBody>
      </p:sp>
      <p:sp>
        <p:nvSpPr>
          <p:cNvPr id="61" name="Text 48"/>
          <p:cNvSpPr txBox="1"/>
          <p:nvPr/>
        </p:nvSpPr>
        <p:spPr>
          <a:xfrm>
            <a:off x="7534656" y="5322199"/>
            <a:ext cx="3867912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resilient, responsible enterprises through integrated ESG strategy and performance management</a:t>
            </a:r>
            <a:endParaRPr lang="en-US" sz="1600" dirty="0"/>
          </a:p>
        </p:txBody>
      </p:sp>
      <p:sp>
        <p:nvSpPr>
          <p:cNvPr id="62" name="Shape 49"/>
          <p:cNvSpPr/>
          <p:nvPr/>
        </p:nvSpPr>
        <p:spPr>
          <a:xfrm>
            <a:off x="0" y="6782105"/>
            <a:ext cx="12191695" cy="75895"/>
          </a:xfrm>
          <a:prstGeom prst="rect">
            <a:avLst/>
          </a:prstGeom>
          <a:solidFill>
            <a:srgbClr val="002266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63" name="Image 11" descr="preencoded.png"/>
          <p:cNvPicPr>
            <a:picLocks noChangeAspect="1"/>
          </p:cNvPicPr>
          <p:nvPr/>
        </p:nvPicPr>
        <p:blipFill>
          <a:blip r:embed="rId14"/>
          <a:srcRect t="-30" b="-30"/>
          <a:stretch/>
        </p:blipFill>
        <p:spPr>
          <a:xfrm>
            <a:off x="9273845" y="286207"/>
            <a:ext cx="2447849" cy="676656"/>
          </a:xfrm>
          <a:prstGeom prst="rect">
            <a:avLst/>
          </a:prstGeom>
        </p:spPr>
      </p:pic>
      <p:pic>
        <p:nvPicPr>
          <p:cNvPr id="64" name="Image 12" descr="preencoded.png"/>
          <p:cNvPicPr>
            <a:picLocks noChangeAspect="1"/>
          </p:cNvPicPr>
          <p:nvPr/>
        </p:nvPicPr>
        <p:blipFill>
          <a:blip r:embed="rId15"/>
          <a:srcRect t="112" b="112"/>
          <a:stretch/>
        </p:blipFill>
        <p:spPr>
          <a:xfrm>
            <a:off x="9521647" y="409651"/>
            <a:ext cx="1952244" cy="428854"/>
          </a:xfrm>
          <a:prstGeom prst="rect">
            <a:avLst/>
          </a:prstGeom>
        </p:spPr>
      </p:pic>
      <p:sp>
        <p:nvSpPr>
          <p:cNvPr id="65" name="Text 50"/>
          <p:cNvSpPr txBox="1"/>
          <p:nvPr/>
        </p:nvSpPr>
        <p:spPr>
          <a:xfrm>
            <a:off x="11631168" y="6439205"/>
            <a:ext cx="16276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4" name="Image 1" descr="preencoded.png"/>
          <p:cNvPicPr>
            <a:picLocks noChangeAspect="1"/>
          </p:cNvPicPr>
          <p:nvPr/>
        </p:nvPicPr>
        <p:blipFill>
          <a:blip r:embed="rId3"/>
          <a:srcRect t="-24" b="-24"/>
          <a:stretch/>
        </p:blipFill>
        <p:spPr>
          <a:xfrm>
            <a:off x="9334195" y="5429707"/>
            <a:ext cx="1904695" cy="1429207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10344607" y="1028700"/>
            <a:ext cx="19202" cy="2381098"/>
          </a:xfrm>
          <a:prstGeom prst="rect">
            <a:avLst/>
          </a:prstGeom>
          <a:solidFill>
            <a:srgbClr val="1B4B8C">
              <a:alpha val="1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10710367" y="1371600"/>
            <a:ext cx="19202" cy="1714500"/>
          </a:xfrm>
          <a:prstGeom prst="rect">
            <a:avLst/>
          </a:prstGeom>
          <a:solidFill>
            <a:srgbClr val="1B4B8C">
              <a:alpha val="1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7" name="Shape 3"/>
          <p:cNvSpPr/>
          <p:nvPr/>
        </p:nvSpPr>
        <p:spPr>
          <a:xfrm>
            <a:off x="609905" y="4114800"/>
            <a:ext cx="761695" cy="761695"/>
          </a:xfrm>
          <a:prstGeom prst="rect">
            <a:avLst/>
          </a:prstGeom>
          <a:solidFill>
            <a:srgbClr val="1B4B8C">
              <a:alpha val="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8" name="Shape 4"/>
          <p:cNvSpPr/>
          <p:nvPr/>
        </p:nvSpPr>
        <p:spPr>
          <a:xfrm>
            <a:off x="0" y="0"/>
            <a:ext cx="12191695" cy="1114654"/>
          </a:xfrm>
          <a:prstGeom prst="rect">
            <a:avLst/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0" name="Shape 5"/>
          <p:cNvSpPr/>
          <p:nvPr/>
        </p:nvSpPr>
        <p:spPr>
          <a:xfrm>
            <a:off x="8382305" y="556870"/>
            <a:ext cx="1429207" cy="28346"/>
          </a:xfrm>
          <a:prstGeom prst="rect">
            <a:avLst/>
          </a:prstGeom>
          <a:solidFill>
            <a:srgbClr val="FFFFFF">
              <a:alpha val="2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1" name="Shape 6"/>
          <p:cNvSpPr/>
          <p:nvPr/>
        </p:nvSpPr>
        <p:spPr>
          <a:xfrm>
            <a:off x="0" y="1037844"/>
            <a:ext cx="12191695" cy="75895"/>
          </a:xfrm>
          <a:prstGeom prst="rect">
            <a:avLst/>
          </a:prstGeom>
          <a:solidFill>
            <a:srgbClr val="002266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2" name="Text 7"/>
          <p:cNvSpPr txBox="1"/>
          <p:nvPr/>
        </p:nvSpPr>
        <p:spPr>
          <a:xfrm>
            <a:off x="476402" y="333756"/>
            <a:ext cx="11430000" cy="5431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kern="0" spc="38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Growth &amp; Strategic Advisory</a:t>
            </a:r>
            <a:endParaRPr lang="en-US" sz="3200" dirty="0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4"/>
          <a:srcRect t="181" b="181"/>
          <a:stretch/>
        </p:blipFill>
        <p:spPr>
          <a:xfrm>
            <a:off x="9552737" y="286207"/>
            <a:ext cx="2171700" cy="476402"/>
          </a:xfrm>
          <a:prstGeom prst="rect">
            <a:avLst/>
          </a:prstGeom>
        </p:spPr>
      </p:pic>
      <p:sp>
        <p:nvSpPr>
          <p:cNvPr id="14" name="Text 8"/>
          <p:cNvSpPr txBox="1"/>
          <p:nvPr/>
        </p:nvSpPr>
        <p:spPr>
          <a:xfrm>
            <a:off x="894740" y="1496416"/>
            <a:ext cx="1861159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What We Do</a:t>
            </a:r>
            <a:endParaRPr lang="en-US" sz="2400" dirty="0"/>
          </a:p>
        </p:txBody>
      </p:sp>
      <p:sp>
        <p:nvSpPr>
          <p:cNvPr id="15" name="Text 9"/>
          <p:cNvSpPr txBox="1"/>
          <p:nvPr/>
        </p:nvSpPr>
        <p:spPr>
          <a:xfrm>
            <a:off x="6676949" y="1509674"/>
            <a:ext cx="3141878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Benefits &amp; Outcomes</a:t>
            </a:r>
            <a:endParaRPr lang="en-US" sz="2400" dirty="0"/>
          </a:p>
        </p:txBody>
      </p:sp>
      <p:sp>
        <p:nvSpPr>
          <p:cNvPr id="16" name="Shape 10"/>
          <p:cNvSpPr/>
          <p:nvPr/>
        </p:nvSpPr>
        <p:spPr>
          <a:xfrm>
            <a:off x="6286500" y="2200046"/>
            <a:ext cx="5429707" cy="761695"/>
          </a:xfrm>
          <a:prstGeom prst="roundRect">
            <a:avLst>
              <a:gd name="adj" fmla="val 12005"/>
            </a:avLst>
          </a:prstGeom>
          <a:solidFill>
            <a:srgbClr val="F8F9FB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76200" dist="25400" dir="16200000" algn="bl" rotWithShape="0">
              <a:srgbClr val="1B4B8C">
                <a:alpha val="6000"/>
              </a:srgbClr>
            </a:outerShdw>
          </a:effectLst>
        </p:spPr>
      </p:sp>
      <p:sp>
        <p:nvSpPr>
          <p:cNvPr id="17" name="Text 11"/>
          <p:cNvSpPr txBox="1"/>
          <p:nvPr/>
        </p:nvSpPr>
        <p:spPr>
          <a:xfrm>
            <a:off x="6886346" y="2352751"/>
            <a:ext cx="4734763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dirty="0">
                <a:solidFill>
                  <a:srgbClr val="1A1A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Leadership alignment and execution cadence with </a:t>
            </a:r>
            <a:r>
              <a:rPr lang="en-US" sz="1600" b="1" dirty="0">
                <a:solidFill>
                  <a:srgbClr val="0033A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90-day sprint methodology</a:t>
            </a:r>
            <a:endParaRPr lang="en-US" sz="1600" dirty="0"/>
          </a:p>
        </p:txBody>
      </p:sp>
      <p:sp>
        <p:nvSpPr>
          <p:cNvPr id="18" name="Shape 12"/>
          <p:cNvSpPr/>
          <p:nvPr/>
        </p:nvSpPr>
        <p:spPr>
          <a:xfrm>
            <a:off x="6286500" y="3114446"/>
            <a:ext cx="5429707" cy="647395"/>
          </a:xfrm>
          <a:prstGeom prst="roundRect">
            <a:avLst>
              <a:gd name="adj" fmla="val 16617"/>
            </a:avLst>
          </a:prstGeom>
          <a:solidFill>
            <a:srgbClr val="F8F9FB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76200" dist="25400" dir="16200000" algn="bl" rotWithShape="0">
              <a:srgbClr val="1B4B8C">
                <a:alpha val="6000"/>
              </a:srgbClr>
            </a:outerShdw>
          </a:effectLst>
        </p:spPr>
      </p:sp>
      <p:sp>
        <p:nvSpPr>
          <p:cNvPr id="19" name="Text 13"/>
          <p:cNvSpPr txBox="1"/>
          <p:nvPr/>
        </p:nvSpPr>
        <p:spPr>
          <a:xfrm>
            <a:off x="6886346" y="3323844"/>
            <a:ext cx="52962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1A1A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EBITDA and productivity uplift of </a:t>
            </a:r>
            <a:r>
              <a:rPr lang="en-US" sz="1600" b="1" dirty="0">
                <a:solidFill>
                  <a:srgbClr val="0033A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10-30%</a:t>
            </a:r>
            <a:r>
              <a:rPr lang="en-US" sz="1600" dirty="0">
                <a:solidFill>
                  <a:srgbClr val="1A1A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through operational excellence</a:t>
            </a:r>
            <a:endParaRPr lang="en-US" sz="1600" dirty="0"/>
          </a:p>
        </p:txBody>
      </p:sp>
      <p:sp>
        <p:nvSpPr>
          <p:cNvPr id="20" name="Shape 14"/>
          <p:cNvSpPr/>
          <p:nvPr/>
        </p:nvSpPr>
        <p:spPr>
          <a:xfrm>
            <a:off x="6286500" y="3914546"/>
            <a:ext cx="5429707" cy="761695"/>
          </a:xfrm>
          <a:prstGeom prst="roundRect">
            <a:avLst>
              <a:gd name="adj" fmla="val 12005"/>
            </a:avLst>
          </a:prstGeom>
          <a:solidFill>
            <a:srgbClr val="F8F9FB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76200" dist="25400" dir="16200000" algn="bl" rotWithShape="0">
              <a:srgbClr val="1B4B8C">
                <a:alpha val="6000"/>
              </a:srgbClr>
            </a:outerShdw>
          </a:effectLst>
        </p:spPr>
      </p:sp>
      <p:sp>
        <p:nvSpPr>
          <p:cNvPr id="21" name="Text 15"/>
          <p:cNvSpPr txBox="1"/>
          <p:nvPr/>
        </p:nvSpPr>
        <p:spPr>
          <a:xfrm>
            <a:off x="6886346" y="4067251"/>
            <a:ext cx="4734763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dirty="0">
                <a:solidFill>
                  <a:srgbClr val="1A1A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Clear </a:t>
            </a:r>
            <a:r>
              <a:rPr lang="en-US" sz="1600" b="1" dirty="0">
                <a:solidFill>
                  <a:srgbClr val="0033A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OKRs and scorecards</a:t>
            </a:r>
            <a:r>
              <a:rPr lang="en-US" sz="1600" dirty="0">
                <a:solidFill>
                  <a:srgbClr val="1A1A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with governance rhythm for sustained performance</a:t>
            </a:r>
            <a:endParaRPr lang="en-US" sz="1600" dirty="0"/>
          </a:p>
        </p:txBody>
      </p:sp>
      <p:sp>
        <p:nvSpPr>
          <p:cNvPr id="22" name="Shape 16"/>
          <p:cNvSpPr/>
          <p:nvPr/>
        </p:nvSpPr>
        <p:spPr>
          <a:xfrm>
            <a:off x="6286500" y="6010351"/>
            <a:ext cx="5429707" cy="952805"/>
          </a:xfrm>
          <a:prstGeom prst="roundRect">
            <a:avLst>
              <a:gd name="adj" fmla="val 7678"/>
            </a:avLst>
          </a:prstGeom>
          <a:solidFill>
            <a:srgbClr val="F8F9FB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76200" dist="25400" dir="16200000" algn="bl" rotWithShape="0">
              <a:srgbClr val="1B4B8C">
                <a:alpha val="6000"/>
              </a:srgbClr>
            </a:outerShdw>
          </a:effectLst>
        </p:spPr>
      </p:sp>
      <p:sp>
        <p:nvSpPr>
          <p:cNvPr id="23" name="Text 17"/>
          <p:cNvSpPr txBox="1"/>
          <p:nvPr/>
        </p:nvSpPr>
        <p:spPr>
          <a:xfrm>
            <a:off x="6229807" y="7229246"/>
            <a:ext cx="5544007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A1A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Consistent Performance Growth</a:t>
            </a:r>
            <a:endParaRPr lang="en-US" sz="900" dirty="0"/>
          </a:p>
        </p:txBody>
      </p:sp>
      <p:pic>
        <p:nvPicPr>
          <p:cNvPr id="24" name="Image 4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476402" y="1545336"/>
            <a:ext cx="247802" cy="247802"/>
          </a:xfrm>
          <a:prstGeom prst="rect">
            <a:avLst/>
          </a:prstGeom>
        </p:spPr>
      </p:pic>
      <p:pic>
        <p:nvPicPr>
          <p:cNvPr id="25" name="Image 5" descr="preencoded.png"/>
          <p:cNvPicPr>
            <a:picLocks noChangeAspect="1"/>
          </p:cNvPicPr>
          <p:nvPr/>
        </p:nvPicPr>
        <p:blipFill>
          <a:blip r:embed="rId6"/>
          <a:srcRect t="-476" b="-476"/>
          <a:stretch/>
        </p:blipFill>
        <p:spPr>
          <a:xfrm>
            <a:off x="6286500" y="1545336"/>
            <a:ext cx="276149" cy="247802"/>
          </a:xfrm>
          <a:prstGeom prst="rect">
            <a:avLst/>
          </a:prstGeom>
        </p:spPr>
      </p:pic>
      <p:pic>
        <p:nvPicPr>
          <p:cNvPr id="26" name="Image 6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6486754" y="2457907"/>
            <a:ext cx="228600" cy="228600"/>
          </a:xfrm>
          <a:prstGeom prst="rect">
            <a:avLst/>
          </a:prstGeom>
        </p:spPr>
      </p:pic>
      <p:pic>
        <p:nvPicPr>
          <p:cNvPr id="27" name="Image 7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6486754" y="3314700"/>
            <a:ext cx="228600" cy="228600"/>
          </a:xfrm>
          <a:prstGeom prst="rect">
            <a:avLst/>
          </a:prstGeom>
        </p:spPr>
      </p:pic>
      <p:pic>
        <p:nvPicPr>
          <p:cNvPr id="28" name="Image 8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6486754" y="4172407"/>
            <a:ext cx="228600" cy="228600"/>
          </a:xfrm>
          <a:prstGeom prst="rect">
            <a:avLst/>
          </a:prstGeom>
        </p:spPr>
      </p:pic>
      <p:pic>
        <p:nvPicPr>
          <p:cNvPr id="29" name="Image 9" descr="preencoded.png"/>
          <p:cNvPicPr>
            <a:picLocks noChangeAspect="1"/>
          </p:cNvPicPr>
          <p:nvPr/>
        </p:nvPicPr>
        <p:blipFill>
          <a:blip r:embed="rId8"/>
          <a:srcRect l="-133" r="-133"/>
          <a:stretch/>
        </p:blipFill>
        <p:spPr>
          <a:xfrm>
            <a:off x="8120786" y="7253021"/>
            <a:ext cx="85954" cy="114300"/>
          </a:xfrm>
          <a:prstGeom prst="rect">
            <a:avLst/>
          </a:prstGeom>
        </p:spPr>
      </p:pic>
      <p:sp>
        <p:nvSpPr>
          <p:cNvPr id="30" name="Shape 18"/>
          <p:cNvSpPr/>
          <p:nvPr/>
        </p:nvSpPr>
        <p:spPr>
          <a:xfrm>
            <a:off x="476402" y="2200046"/>
            <a:ext cx="5429707" cy="838505"/>
          </a:xfrm>
          <a:prstGeom prst="roundRect">
            <a:avLst>
              <a:gd name="adj" fmla="val 9914"/>
            </a:avLst>
          </a:prstGeom>
          <a:solidFill>
            <a:srgbClr val="F8F9FB"/>
          </a:solidFill>
          <a:ln/>
          <a:effectLst>
            <a:outerShdw blurRad="101600" dist="25400" dir="16200000" algn="bl" rotWithShape="0">
              <a:srgbClr val="1B4B8C">
                <a:alpha val="8000"/>
              </a:srgbClr>
            </a:outerShdw>
          </a:effectLst>
        </p:spPr>
      </p:sp>
      <p:sp>
        <p:nvSpPr>
          <p:cNvPr id="31" name="Shape 19"/>
          <p:cNvSpPr/>
          <p:nvPr/>
        </p:nvSpPr>
        <p:spPr>
          <a:xfrm>
            <a:off x="476402" y="2200046"/>
            <a:ext cx="47549" cy="838505"/>
          </a:xfrm>
          <a:prstGeom prst="rect">
            <a:avLst/>
          </a:prstGeom>
          <a:solidFill>
            <a:srgbClr val="0033A0"/>
          </a:solidFill>
          <a:ln w="12700">
            <a:solidFill>
              <a:srgbClr val="0033A0">
                <a:alpha val="0"/>
              </a:srgbClr>
            </a:solidFill>
            <a:prstDash val="solid"/>
          </a:ln>
        </p:spPr>
      </p:sp>
      <p:sp>
        <p:nvSpPr>
          <p:cNvPr id="32" name="Shape 20"/>
          <p:cNvSpPr/>
          <p:nvPr/>
        </p:nvSpPr>
        <p:spPr>
          <a:xfrm>
            <a:off x="5572354" y="2200046"/>
            <a:ext cx="286207" cy="286207"/>
          </a:xfrm>
          <a:prstGeom prst="roundRect">
            <a:avLst>
              <a:gd name="adj" fmla="val 85197"/>
            </a:avLst>
          </a:prstGeom>
          <a:solidFill>
            <a:srgbClr val="0033A0">
              <a:alpha val="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3" name="Shape 21"/>
          <p:cNvSpPr/>
          <p:nvPr/>
        </p:nvSpPr>
        <p:spPr>
          <a:xfrm>
            <a:off x="733349" y="2391156"/>
            <a:ext cx="457200" cy="457200"/>
          </a:xfrm>
          <a:prstGeom prst="ellipse">
            <a:avLst/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76200" dist="25400" dir="16200000" algn="bl" rotWithShape="0">
              <a:srgbClr val="0033A0">
                <a:alpha val="30000"/>
              </a:srgbClr>
            </a:outerShdw>
          </a:effectLst>
        </p:spPr>
      </p:sp>
      <p:pic>
        <p:nvPicPr>
          <p:cNvPr id="34" name="Image 10" descr="preencoded.png"/>
          <p:cNvPicPr>
            <a:picLocks noChangeAspect="1"/>
          </p:cNvPicPr>
          <p:nvPr/>
        </p:nvPicPr>
        <p:blipFill>
          <a:blip r:embed="rId9"/>
          <a:srcRect t="-600" b="-600"/>
          <a:stretch/>
        </p:blipFill>
        <p:spPr>
          <a:xfrm>
            <a:off x="871423" y="2514600"/>
            <a:ext cx="181051" cy="209398"/>
          </a:xfrm>
          <a:prstGeom prst="rect">
            <a:avLst/>
          </a:prstGeom>
        </p:spPr>
      </p:pic>
      <p:sp>
        <p:nvSpPr>
          <p:cNvPr id="35" name="Text 22"/>
          <p:cNvSpPr txBox="1"/>
          <p:nvPr/>
        </p:nvSpPr>
        <p:spPr>
          <a:xfrm>
            <a:off x="1362456" y="2327655"/>
            <a:ext cx="4448556" cy="57058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dirty="0">
                <a:solidFill>
                  <a:srgbClr val="1A1A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Business Coaching &amp; Leadership Advisory</a:t>
            </a:r>
            <a:endParaRPr lang="en-US" dirty="0"/>
          </a:p>
        </p:txBody>
      </p:sp>
      <p:sp>
        <p:nvSpPr>
          <p:cNvPr id="36" name="Shape 23"/>
          <p:cNvSpPr/>
          <p:nvPr/>
        </p:nvSpPr>
        <p:spPr>
          <a:xfrm>
            <a:off x="476402" y="3209544"/>
            <a:ext cx="5429707" cy="838505"/>
          </a:xfrm>
          <a:prstGeom prst="roundRect">
            <a:avLst>
              <a:gd name="adj" fmla="val 9914"/>
            </a:avLst>
          </a:prstGeom>
          <a:solidFill>
            <a:srgbClr val="F8F9FB"/>
          </a:solidFill>
          <a:ln/>
          <a:effectLst>
            <a:outerShdw blurRad="101600" dist="25400" dir="16200000" algn="bl" rotWithShape="0">
              <a:srgbClr val="1B4B8C">
                <a:alpha val="8000"/>
              </a:srgbClr>
            </a:outerShdw>
          </a:effectLst>
        </p:spPr>
      </p:sp>
      <p:sp>
        <p:nvSpPr>
          <p:cNvPr id="37" name="Shape 24"/>
          <p:cNvSpPr/>
          <p:nvPr/>
        </p:nvSpPr>
        <p:spPr>
          <a:xfrm>
            <a:off x="476402" y="3209544"/>
            <a:ext cx="47549" cy="838505"/>
          </a:xfrm>
          <a:prstGeom prst="rect">
            <a:avLst/>
          </a:prstGeom>
          <a:solidFill>
            <a:srgbClr val="0033A0"/>
          </a:solidFill>
          <a:ln w="12700">
            <a:solidFill>
              <a:srgbClr val="0033A0">
                <a:alpha val="0"/>
              </a:srgbClr>
            </a:solidFill>
            <a:prstDash val="solid"/>
          </a:ln>
        </p:spPr>
      </p:sp>
      <p:sp>
        <p:nvSpPr>
          <p:cNvPr id="38" name="Shape 25"/>
          <p:cNvSpPr/>
          <p:nvPr/>
        </p:nvSpPr>
        <p:spPr>
          <a:xfrm>
            <a:off x="5572354" y="3209544"/>
            <a:ext cx="286207" cy="286207"/>
          </a:xfrm>
          <a:prstGeom prst="roundRect">
            <a:avLst>
              <a:gd name="adj" fmla="val 85197"/>
            </a:avLst>
          </a:prstGeom>
          <a:solidFill>
            <a:srgbClr val="0033A0">
              <a:alpha val="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9" name="Shape 26"/>
          <p:cNvSpPr/>
          <p:nvPr/>
        </p:nvSpPr>
        <p:spPr>
          <a:xfrm>
            <a:off x="733349" y="3400654"/>
            <a:ext cx="457200" cy="457200"/>
          </a:xfrm>
          <a:prstGeom prst="ellipse">
            <a:avLst/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76200" dist="25400" dir="16200000" algn="bl" rotWithShape="0">
              <a:srgbClr val="0033A0">
                <a:alpha val="30000"/>
              </a:srgbClr>
            </a:outerShdw>
          </a:effectLst>
        </p:spPr>
      </p:sp>
      <p:pic>
        <p:nvPicPr>
          <p:cNvPr id="40" name="Image 11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857707" y="3524098"/>
            <a:ext cx="209398" cy="209398"/>
          </a:xfrm>
          <a:prstGeom prst="rect">
            <a:avLst/>
          </a:prstGeom>
        </p:spPr>
      </p:pic>
      <p:sp>
        <p:nvSpPr>
          <p:cNvPr id="41" name="Text 27"/>
          <p:cNvSpPr txBox="1"/>
          <p:nvPr/>
        </p:nvSpPr>
        <p:spPr>
          <a:xfrm>
            <a:off x="1362456" y="3349854"/>
            <a:ext cx="4448556" cy="5321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dirty="0">
                <a:solidFill>
                  <a:srgbClr val="1A1A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Turnaround &amp; Performance Improvement</a:t>
            </a:r>
            <a:endParaRPr lang="en-US" dirty="0"/>
          </a:p>
        </p:txBody>
      </p:sp>
      <p:sp>
        <p:nvSpPr>
          <p:cNvPr id="42" name="Shape 28"/>
          <p:cNvSpPr/>
          <p:nvPr/>
        </p:nvSpPr>
        <p:spPr>
          <a:xfrm>
            <a:off x="476402" y="4219956"/>
            <a:ext cx="5429707" cy="838505"/>
          </a:xfrm>
          <a:prstGeom prst="roundRect">
            <a:avLst>
              <a:gd name="adj" fmla="val 9914"/>
            </a:avLst>
          </a:prstGeom>
          <a:solidFill>
            <a:srgbClr val="F8F9FB"/>
          </a:solidFill>
          <a:ln/>
          <a:effectLst>
            <a:outerShdw blurRad="101600" dist="25400" dir="16200000" algn="bl" rotWithShape="0">
              <a:srgbClr val="1B4B8C">
                <a:alpha val="8000"/>
              </a:srgbClr>
            </a:outerShdw>
          </a:effectLst>
        </p:spPr>
      </p:sp>
      <p:sp>
        <p:nvSpPr>
          <p:cNvPr id="43" name="Shape 29"/>
          <p:cNvSpPr/>
          <p:nvPr/>
        </p:nvSpPr>
        <p:spPr>
          <a:xfrm>
            <a:off x="476402" y="4219956"/>
            <a:ext cx="47549" cy="838505"/>
          </a:xfrm>
          <a:prstGeom prst="rect">
            <a:avLst/>
          </a:prstGeom>
          <a:solidFill>
            <a:srgbClr val="0033A0"/>
          </a:solidFill>
          <a:ln w="12700">
            <a:solidFill>
              <a:srgbClr val="0033A0">
                <a:alpha val="0"/>
              </a:srgbClr>
            </a:solidFill>
            <a:prstDash val="solid"/>
          </a:ln>
        </p:spPr>
      </p:sp>
      <p:sp>
        <p:nvSpPr>
          <p:cNvPr id="44" name="Shape 30"/>
          <p:cNvSpPr/>
          <p:nvPr/>
        </p:nvSpPr>
        <p:spPr>
          <a:xfrm>
            <a:off x="5572354" y="4219956"/>
            <a:ext cx="286207" cy="286207"/>
          </a:xfrm>
          <a:prstGeom prst="roundRect">
            <a:avLst>
              <a:gd name="adj" fmla="val 85197"/>
            </a:avLst>
          </a:prstGeom>
          <a:solidFill>
            <a:srgbClr val="0033A0">
              <a:alpha val="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5" name="Shape 31"/>
          <p:cNvSpPr/>
          <p:nvPr/>
        </p:nvSpPr>
        <p:spPr>
          <a:xfrm>
            <a:off x="733349" y="4410151"/>
            <a:ext cx="457200" cy="457200"/>
          </a:xfrm>
          <a:prstGeom prst="ellipse">
            <a:avLst/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76200" dist="25400" dir="16200000" algn="bl" rotWithShape="0">
              <a:srgbClr val="0033A0">
                <a:alpha val="30000"/>
              </a:srgbClr>
            </a:outerShdw>
          </a:effectLst>
        </p:spPr>
      </p:sp>
      <p:pic>
        <p:nvPicPr>
          <p:cNvPr id="46" name="Image 12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857707" y="4533595"/>
            <a:ext cx="209398" cy="209398"/>
          </a:xfrm>
          <a:prstGeom prst="rect">
            <a:avLst/>
          </a:prstGeom>
        </p:spPr>
      </p:pic>
      <p:sp>
        <p:nvSpPr>
          <p:cNvPr id="47" name="Text 32"/>
          <p:cNvSpPr txBox="1"/>
          <p:nvPr/>
        </p:nvSpPr>
        <p:spPr>
          <a:xfrm>
            <a:off x="1362456" y="4410151"/>
            <a:ext cx="4448556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dirty="0">
                <a:solidFill>
                  <a:srgbClr val="1A1A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Growth Strategy Development</a:t>
            </a:r>
            <a:endParaRPr lang="en-US" dirty="0"/>
          </a:p>
        </p:txBody>
      </p:sp>
      <p:sp>
        <p:nvSpPr>
          <p:cNvPr id="48" name="Shape 33"/>
          <p:cNvSpPr/>
          <p:nvPr/>
        </p:nvSpPr>
        <p:spPr>
          <a:xfrm>
            <a:off x="6286500" y="4867351"/>
            <a:ext cx="5429707" cy="857707"/>
          </a:xfrm>
          <a:prstGeom prst="roundRect">
            <a:avLst>
              <a:gd name="adj" fmla="val 9476"/>
            </a:avLst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114300" dist="38100" dir="16200000" algn="bl" rotWithShape="0">
              <a:srgbClr val="0033A0">
                <a:alpha val="30000"/>
              </a:srgbClr>
            </a:outerShdw>
          </a:effectLst>
        </p:spPr>
      </p:sp>
      <p:sp>
        <p:nvSpPr>
          <p:cNvPr id="49" name="Shape 34"/>
          <p:cNvSpPr/>
          <p:nvPr/>
        </p:nvSpPr>
        <p:spPr>
          <a:xfrm>
            <a:off x="10830154" y="4438498"/>
            <a:ext cx="1429207" cy="1429207"/>
          </a:xfrm>
          <a:prstGeom prst="ellipse">
            <a:avLst/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50" name="Image 13" descr="preencoded.png"/>
          <p:cNvPicPr>
            <a:picLocks noChangeAspect="1"/>
          </p:cNvPicPr>
          <p:nvPr/>
        </p:nvPicPr>
        <p:blipFill>
          <a:blip r:embed="rId12"/>
          <a:srcRect t="-45" b="-45"/>
          <a:stretch/>
        </p:blipFill>
        <p:spPr>
          <a:xfrm>
            <a:off x="6558077" y="5110582"/>
            <a:ext cx="256946" cy="342900"/>
          </a:xfrm>
          <a:prstGeom prst="rect">
            <a:avLst/>
          </a:prstGeom>
        </p:spPr>
      </p:pic>
      <p:sp>
        <p:nvSpPr>
          <p:cNvPr id="51" name="Text 35"/>
          <p:cNvSpPr txBox="1"/>
          <p:nvPr/>
        </p:nvSpPr>
        <p:spPr>
          <a:xfrm>
            <a:off x="7048195" y="5062118"/>
            <a:ext cx="4572000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Proven Results Across 100+ Engagements</a:t>
            </a:r>
            <a:endParaRPr lang="en-US" sz="1400" dirty="0"/>
          </a:p>
        </p:txBody>
      </p:sp>
      <p:sp>
        <p:nvSpPr>
          <p:cNvPr id="52" name="Text 36"/>
          <p:cNvSpPr txBox="1"/>
          <p:nvPr/>
        </p:nvSpPr>
        <p:spPr>
          <a:xfrm>
            <a:off x="7048195" y="5343754"/>
            <a:ext cx="4572000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>
                    <a:alpha val="90000"/>
                  </a:srgb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Revenue growth • Margin expansion • Cycle time reduction</a:t>
            </a:r>
            <a:endParaRPr lang="en-US" sz="1200" dirty="0"/>
          </a:p>
        </p:txBody>
      </p:sp>
      <p:sp>
        <p:nvSpPr>
          <p:cNvPr id="53" name="Shape 37"/>
          <p:cNvSpPr/>
          <p:nvPr/>
        </p:nvSpPr>
        <p:spPr>
          <a:xfrm>
            <a:off x="0" y="6801307"/>
            <a:ext cx="12191695" cy="57607"/>
          </a:xfrm>
          <a:prstGeom prst="rect">
            <a:avLst/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4" name="Text 38"/>
          <p:cNvSpPr txBox="1"/>
          <p:nvPr/>
        </p:nvSpPr>
        <p:spPr>
          <a:xfrm>
            <a:off x="11639398" y="6515100"/>
            <a:ext cx="152705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A1A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4" name="Image 1" descr="preencoded.png"/>
          <p:cNvPicPr>
            <a:picLocks noChangeAspect="1"/>
          </p:cNvPicPr>
          <p:nvPr/>
        </p:nvPicPr>
        <p:blipFill>
          <a:blip r:embed="rId3"/>
          <a:srcRect l="-1" r="-1"/>
          <a:stretch/>
        </p:blipFill>
        <p:spPr>
          <a:xfrm>
            <a:off x="9048902" y="5048402"/>
            <a:ext cx="2381098" cy="1809598"/>
          </a:xfrm>
          <a:prstGeom prst="rect">
            <a:avLst/>
          </a:prstGeom>
        </p:spPr>
      </p:pic>
      <p:pic>
        <p:nvPicPr>
          <p:cNvPr id="5" name="Image 2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218895" y="3429000"/>
            <a:ext cx="1429207" cy="1429207"/>
          </a:xfrm>
          <a:prstGeom prst="rect">
            <a:avLst/>
          </a:prstGeom>
        </p:spPr>
      </p:pic>
      <p:sp>
        <p:nvSpPr>
          <p:cNvPr id="6" name="Shape 1"/>
          <p:cNvSpPr/>
          <p:nvPr/>
        </p:nvSpPr>
        <p:spPr>
          <a:xfrm>
            <a:off x="9968789" y="822960"/>
            <a:ext cx="28346" cy="2667305"/>
          </a:xfrm>
          <a:prstGeom prst="rect">
            <a:avLst/>
          </a:prstGeom>
          <a:solidFill>
            <a:srgbClr val="1B4B8C">
              <a:alpha val="1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7" name="Shape 2"/>
          <p:cNvSpPr/>
          <p:nvPr/>
        </p:nvSpPr>
        <p:spPr>
          <a:xfrm>
            <a:off x="10343693" y="1234440"/>
            <a:ext cx="19202" cy="1904695"/>
          </a:xfrm>
          <a:prstGeom prst="rect">
            <a:avLst/>
          </a:prstGeom>
          <a:solidFill>
            <a:srgbClr val="1B4B8C">
              <a:alpha val="1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8" name="Shape 3"/>
          <p:cNvSpPr/>
          <p:nvPr/>
        </p:nvSpPr>
        <p:spPr>
          <a:xfrm>
            <a:off x="975665" y="3390595"/>
            <a:ext cx="28346" cy="2095805"/>
          </a:xfrm>
          <a:prstGeom prst="rect">
            <a:avLst/>
          </a:prstGeom>
          <a:solidFill>
            <a:srgbClr val="1B4B8C">
              <a:alpha val="1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9" name="Shape 4"/>
          <p:cNvSpPr/>
          <p:nvPr/>
        </p:nvSpPr>
        <p:spPr>
          <a:xfrm>
            <a:off x="365760" y="3771900"/>
            <a:ext cx="952805" cy="952805"/>
          </a:xfrm>
          <a:prstGeom prst="rect">
            <a:avLst/>
          </a:prstGeom>
          <a:solidFill>
            <a:srgbClr val="1B4B8C">
              <a:alpha val="4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0" name="Shape 5"/>
          <p:cNvSpPr/>
          <p:nvPr/>
        </p:nvSpPr>
        <p:spPr>
          <a:xfrm>
            <a:off x="10820095" y="1714500"/>
            <a:ext cx="761695" cy="761695"/>
          </a:xfrm>
          <a:prstGeom prst="rect">
            <a:avLst/>
          </a:prstGeom>
          <a:solidFill>
            <a:srgbClr val="0033A0">
              <a:alpha val="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1" name="Shape 6"/>
          <p:cNvSpPr/>
          <p:nvPr/>
        </p:nvSpPr>
        <p:spPr>
          <a:xfrm>
            <a:off x="0" y="0"/>
            <a:ext cx="12191695" cy="1114654"/>
          </a:xfrm>
          <a:prstGeom prst="rect">
            <a:avLst/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4" name="Shape 7"/>
          <p:cNvSpPr/>
          <p:nvPr/>
        </p:nvSpPr>
        <p:spPr>
          <a:xfrm>
            <a:off x="7810805" y="556870"/>
            <a:ext cx="1714500" cy="28346"/>
          </a:xfrm>
          <a:prstGeom prst="rect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5" name="Shape 8"/>
          <p:cNvSpPr/>
          <p:nvPr/>
        </p:nvSpPr>
        <p:spPr>
          <a:xfrm>
            <a:off x="8191195" y="668426"/>
            <a:ext cx="1143000" cy="19202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6" name="Shape 9"/>
          <p:cNvSpPr/>
          <p:nvPr/>
        </p:nvSpPr>
        <p:spPr>
          <a:xfrm>
            <a:off x="0" y="1037844"/>
            <a:ext cx="12191695" cy="75895"/>
          </a:xfrm>
          <a:prstGeom prst="rect">
            <a:avLst/>
          </a:prstGeom>
          <a:solidFill>
            <a:srgbClr val="002266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7" name="Text 10"/>
          <p:cNvSpPr txBox="1"/>
          <p:nvPr/>
        </p:nvSpPr>
        <p:spPr>
          <a:xfrm>
            <a:off x="476402" y="333756"/>
            <a:ext cx="11430000" cy="5431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kern="0" spc="38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Capital, Funding &amp; Transaction Advisory</a:t>
            </a:r>
            <a:endParaRPr lang="en-US" sz="3200" dirty="0"/>
          </a:p>
        </p:txBody>
      </p:sp>
      <p:pic>
        <p:nvPicPr>
          <p:cNvPr id="18" name="Image 5" descr="preencoded.png"/>
          <p:cNvPicPr>
            <a:picLocks noChangeAspect="1"/>
          </p:cNvPicPr>
          <p:nvPr/>
        </p:nvPicPr>
        <p:blipFill>
          <a:blip r:embed="rId5"/>
          <a:srcRect t="-30" b="-30"/>
          <a:stretch/>
        </p:blipFill>
        <p:spPr>
          <a:xfrm>
            <a:off x="9273845" y="286207"/>
            <a:ext cx="2447849" cy="676656"/>
          </a:xfrm>
          <a:prstGeom prst="rect">
            <a:avLst/>
          </a:prstGeom>
        </p:spPr>
      </p:pic>
      <p:pic>
        <p:nvPicPr>
          <p:cNvPr id="19" name="Image 6" descr="preencoded.png"/>
          <p:cNvPicPr>
            <a:picLocks noChangeAspect="1"/>
          </p:cNvPicPr>
          <p:nvPr/>
        </p:nvPicPr>
        <p:blipFill>
          <a:blip r:embed="rId6"/>
          <a:srcRect t="112" b="112"/>
          <a:stretch/>
        </p:blipFill>
        <p:spPr>
          <a:xfrm>
            <a:off x="9521647" y="409651"/>
            <a:ext cx="1952244" cy="428854"/>
          </a:xfrm>
          <a:prstGeom prst="rect">
            <a:avLst/>
          </a:prstGeom>
        </p:spPr>
      </p:pic>
      <p:sp>
        <p:nvSpPr>
          <p:cNvPr id="20" name="Text 11"/>
          <p:cNvSpPr txBox="1"/>
          <p:nvPr/>
        </p:nvSpPr>
        <p:spPr>
          <a:xfrm>
            <a:off x="838505" y="1462126"/>
            <a:ext cx="1610258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What We Do</a:t>
            </a:r>
            <a:endParaRPr lang="en-US" sz="2000" dirty="0"/>
          </a:p>
        </p:txBody>
      </p:sp>
      <p:sp>
        <p:nvSpPr>
          <p:cNvPr id="21" name="Text 12"/>
          <p:cNvSpPr txBox="1"/>
          <p:nvPr/>
        </p:nvSpPr>
        <p:spPr>
          <a:xfrm>
            <a:off x="6676949" y="1462126"/>
            <a:ext cx="2794406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Benefits &amp; Outcomes</a:t>
            </a:r>
            <a:endParaRPr lang="en-US" sz="2000" dirty="0"/>
          </a:p>
        </p:txBody>
      </p:sp>
      <p:sp>
        <p:nvSpPr>
          <p:cNvPr id="22" name="Shape 13"/>
          <p:cNvSpPr/>
          <p:nvPr/>
        </p:nvSpPr>
        <p:spPr>
          <a:xfrm>
            <a:off x="6286500" y="2104949"/>
            <a:ext cx="5429707" cy="743407"/>
          </a:xfrm>
          <a:prstGeom prst="roundRect">
            <a:avLst>
              <a:gd name="adj" fmla="val 12616"/>
            </a:avLst>
          </a:prstGeom>
          <a:solidFill>
            <a:srgbClr val="F8F9FB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101600" dist="25400" dir="16200000" algn="bl" rotWithShape="0">
              <a:srgbClr val="1B4B8C">
                <a:alpha val="8000"/>
              </a:srgbClr>
            </a:outerShdw>
          </a:effectLst>
        </p:spPr>
      </p:sp>
      <p:sp>
        <p:nvSpPr>
          <p:cNvPr id="23" name="Text 14"/>
          <p:cNvSpPr txBox="1"/>
          <p:nvPr/>
        </p:nvSpPr>
        <p:spPr>
          <a:xfrm>
            <a:off x="6886346" y="2247595"/>
            <a:ext cx="4734763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33A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Optimised capital structure</a:t>
            </a:r>
            <a:r>
              <a:rPr lang="en-US" sz="1600" dirty="0">
                <a:solidFill>
                  <a:srgbClr val="1A1A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and improved cost of capital for sustainable growth</a:t>
            </a:r>
            <a:endParaRPr lang="en-US" sz="1600" dirty="0"/>
          </a:p>
        </p:txBody>
      </p:sp>
      <p:sp>
        <p:nvSpPr>
          <p:cNvPr id="24" name="Shape 15"/>
          <p:cNvSpPr/>
          <p:nvPr/>
        </p:nvSpPr>
        <p:spPr>
          <a:xfrm>
            <a:off x="6286500" y="2980944"/>
            <a:ext cx="5429707" cy="629107"/>
          </a:xfrm>
          <a:prstGeom prst="roundRect">
            <a:avLst>
              <a:gd name="adj" fmla="val 17618"/>
            </a:avLst>
          </a:prstGeom>
          <a:solidFill>
            <a:srgbClr val="F8F9FB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101600" dist="25400" dir="16200000" algn="bl" rotWithShape="0">
              <a:srgbClr val="1B4B8C">
                <a:alpha val="8000"/>
              </a:srgbClr>
            </a:outerShdw>
          </a:effectLst>
        </p:spPr>
      </p:sp>
      <p:sp>
        <p:nvSpPr>
          <p:cNvPr id="25" name="Text 16"/>
          <p:cNvSpPr txBox="1"/>
          <p:nvPr/>
        </p:nvSpPr>
        <p:spPr>
          <a:xfrm>
            <a:off x="6886346" y="3181198"/>
            <a:ext cx="532455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33A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Investor readiness</a:t>
            </a:r>
            <a:r>
              <a:rPr lang="en-US" sz="1600" dirty="0">
                <a:solidFill>
                  <a:srgbClr val="1A1A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with compelling equity story and strategic positioning</a:t>
            </a:r>
            <a:endParaRPr lang="en-US" sz="1600" dirty="0"/>
          </a:p>
        </p:txBody>
      </p:sp>
      <p:sp>
        <p:nvSpPr>
          <p:cNvPr id="26" name="Shape 17"/>
          <p:cNvSpPr/>
          <p:nvPr/>
        </p:nvSpPr>
        <p:spPr>
          <a:xfrm>
            <a:off x="6286500" y="3743554"/>
            <a:ext cx="5429707" cy="629107"/>
          </a:xfrm>
          <a:prstGeom prst="roundRect">
            <a:avLst>
              <a:gd name="adj" fmla="val 17618"/>
            </a:avLst>
          </a:prstGeom>
          <a:solidFill>
            <a:srgbClr val="F8F9FB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101600" dist="25400" dir="16200000" algn="bl" rotWithShape="0">
              <a:srgbClr val="1B4B8C">
                <a:alpha val="8000"/>
              </a:srgbClr>
            </a:outerShdw>
          </a:effectLst>
        </p:spPr>
      </p:sp>
      <p:sp>
        <p:nvSpPr>
          <p:cNvPr id="27" name="Text 18"/>
          <p:cNvSpPr txBox="1"/>
          <p:nvPr/>
        </p:nvSpPr>
        <p:spPr>
          <a:xfrm>
            <a:off x="6886346" y="3943807"/>
            <a:ext cx="503925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33A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Efficient deal execution</a:t>
            </a:r>
            <a:r>
              <a:rPr lang="en-US" sz="1600" dirty="0">
                <a:solidFill>
                  <a:srgbClr val="1A1A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and synergy realisation in M&amp;A transactions</a:t>
            </a:r>
            <a:endParaRPr lang="en-US" sz="1600" dirty="0"/>
          </a:p>
        </p:txBody>
      </p:sp>
      <p:sp>
        <p:nvSpPr>
          <p:cNvPr id="28" name="Shape 19"/>
          <p:cNvSpPr/>
          <p:nvPr/>
        </p:nvSpPr>
        <p:spPr>
          <a:xfrm>
            <a:off x="6286500" y="4505249"/>
            <a:ext cx="5429707" cy="743407"/>
          </a:xfrm>
          <a:prstGeom prst="roundRect">
            <a:avLst>
              <a:gd name="adj" fmla="val 12616"/>
            </a:avLst>
          </a:prstGeom>
          <a:solidFill>
            <a:srgbClr val="F8F9FB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101600" dist="25400" dir="16200000" algn="bl" rotWithShape="0">
              <a:srgbClr val="1B4B8C">
                <a:alpha val="8000"/>
              </a:srgbClr>
            </a:outerShdw>
          </a:effectLst>
        </p:spPr>
      </p:sp>
      <p:sp>
        <p:nvSpPr>
          <p:cNvPr id="29" name="Text 20"/>
          <p:cNvSpPr txBox="1"/>
          <p:nvPr/>
        </p:nvSpPr>
        <p:spPr>
          <a:xfrm>
            <a:off x="6886346" y="4647895"/>
            <a:ext cx="4734763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33A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Robust governance frameworks</a:t>
            </a:r>
            <a:r>
              <a:rPr lang="en-US" sz="1600" dirty="0">
                <a:solidFill>
                  <a:srgbClr val="1A1A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ensuring compliance and covenant adherence</a:t>
            </a:r>
            <a:endParaRPr lang="en-US" sz="1600" dirty="0"/>
          </a:p>
        </p:txBody>
      </p:sp>
      <p:sp>
        <p:nvSpPr>
          <p:cNvPr id="30" name="Shape 21"/>
          <p:cNvSpPr/>
          <p:nvPr/>
        </p:nvSpPr>
        <p:spPr>
          <a:xfrm>
            <a:off x="6286500" y="6524244"/>
            <a:ext cx="5429707" cy="905256"/>
          </a:xfrm>
          <a:prstGeom prst="roundRect">
            <a:avLst>
              <a:gd name="adj" fmla="val 8506"/>
            </a:avLst>
          </a:prstGeom>
          <a:solidFill>
            <a:srgbClr val="F8F9FB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101600" dist="25400" dir="16200000" algn="bl" rotWithShape="0">
              <a:srgbClr val="1B4B8C">
                <a:alpha val="8000"/>
              </a:srgbClr>
            </a:outerShdw>
          </a:effectLst>
        </p:spPr>
      </p:sp>
      <p:sp>
        <p:nvSpPr>
          <p:cNvPr id="31" name="Text 22"/>
          <p:cNvSpPr txBox="1"/>
          <p:nvPr/>
        </p:nvSpPr>
        <p:spPr>
          <a:xfrm>
            <a:off x="6229807" y="7677302"/>
            <a:ext cx="5544007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A1A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Capital Efficiency Growth</a:t>
            </a:r>
            <a:endParaRPr lang="en-US" sz="900" dirty="0"/>
          </a:p>
        </p:txBody>
      </p:sp>
      <p:pic>
        <p:nvPicPr>
          <p:cNvPr id="32" name="Image 7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476402" y="1497787"/>
            <a:ext cx="247802" cy="247802"/>
          </a:xfrm>
          <a:prstGeom prst="rect">
            <a:avLst/>
          </a:prstGeom>
        </p:spPr>
      </p:pic>
      <p:pic>
        <p:nvPicPr>
          <p:cNvPr id="33" name="Image 8" descr="preencoded.png"/>
          <p:cNvPicPr>
            <a:picLocks noChangeAspect="1"/>
          </p:cNvPicPr>
          <p:nvPr/>
        </p:nvPicPr>
        <p:blipFill>
          <a:blip r:embed="rId8"/>
          <a:srcRect t="-476" b="-476"/>
          <a:stretch/>
        </p:blipFill>
        <p:spPr>
          <a:xfrm>
            <a:off x="6286500" y="1497787"/>
            <a:ext cx="276149" cy="247802"/>
          </a:xfrm>
          <a:prstGeom prst="rect">
            <a:avLst/>
          </a:prstGeom>
        </p:spPr>
      </p:pic>
      <p:pic>
        <p:nvPicPr>
          <p:cNvPr id="34" name="Image 9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6486754" y="2352751"/>
            <a:ext cx="228600" cy="228600"/>
          </a:xfrm>
          <a:prstGeom prst="rect">
            <a:avLst/>
          </a:prstGeom>
        </p:spPr>
      </p:pic>
      <p:pic>
        <p:nvPicPr>
          <p:cNvPr id="35" name="Image 10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6486754" y="3172054"/>
            <a:ext cx="228600" cy="228600"/>
          </a:xfrm>
          <a:prstGeom prst="rect">
            <a:avLst/>
          </a:prstGeom>
        </p:spPr>
      </p:pic>
      <p:pic>
        <p:nvPicPr>
          <p:cNvPr id="36" name="Image 11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6486754" y="3933749"/>
            <a:ext cx="228600" cy="228600"/>
          </a:xfrm>
          <a:prstGeom prst="rect">
            <a:avLst/>
          </a:prstGeom>
        </p:spPr>
      </p:pic>
      <p:pic>
        <p:nvPicPr>
          <p:cNvPr id="37" name="Image 12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6486754" y="4753051"/>
            <a:ext cx="228600" cy="228600"/>
          </a:xfrm>
          <a:prstGeom prst="rect">
            <a:avLst/>
          </a:prstGeom>
        </p:spPr>
      </p:pic>
      <p:pic>
        <p:nvPicPr>
          <p:cNvPr id="38" name="Image 13" descr="preencoded.png"/>
          <p:cNvPicPr>
            <a:picLocks noChangeAspect="1"/>
          </p:cNvPicPr>
          <p:nvPr/>
        </p:nvPicPr>
        <p:blipFill>
          <a:blip r:embed="rId10"/>
          <a:srcRect l="-133" r="-133"/>
          <a:stretch/>
        </p:blipFill>
        <p:spPr>
          <a:xfrm>
            <a:off x="8301838" y="7701077"/>
            <a:ext cx="85954" cy="114300"/>
          </a:xfrm>
          <a:prstGeom prst="rect">
            <a:avLst/>
          </a:prstGeom>
        </p:spPr>
      </p:pic>
      <p:sp>
        <p:nvSpPr>
          <p:cNvPr id="39" name="Shape 23"/>
          <p:cNvSpPr/>
          <p:nvPr/>
        </p:nvSpPr>
        <p:spPr>
          <a:xfrm>
            <a:off x="476402" y="2104949"/>
            <a:ext cx="5429707" cy="875995"/>
          </a:xfrm>
          <a:prstGeom prst="roundRect">
            <a:avLst>
              <a:gd name="adj" fmla="val 9077"/>
            </a:avLst>
          </a:prstGeom>
          <a:solidFill>
            <a:srgbClr val="F8F9FB"/>
          </a:solidFill>
          <a:ln/>
          <a:effectLst>
            <a:outerShdw blurRad="114300" dist="38100" dir="16200000" algn="bl" rotWithShape="0">
              <a:srgbClr val="1B4B8C">
                <a:alpha val="10000"/>
              </a:srgbClr>
            </a:outerShdw>
          </a:effectLst>
        </p:spPr>
      </p:sp>
      <p:sp>
        <p:nvSpPr>
          <p:cNvPr id="40" name="Shape 24"/>
          <p:cNvSpPr/>
          <p:nvPr/>
        </p:nvSpPr>
        <p:spPr>
          <a:xfrm>
            <a:off x="476402" y="2104949"/>
            <a:ext cx="47549" cy="875995"/>
          </a:xfrm>
          <a:prstGeom prst="rect">
            <a:avLst/>
          </a:prstGeom>
          <a:solidFill>
            <a:srgbClr val="0033A0"/>
          </a:solidFill>
          <a:ln w="12700">
            <a:solidFill>
              <a:srgbClr val="0033A0">
                <a:alpha val="0"/>
              </a:srgbClr>
            </a:solidFill>
            <a:prstDash val="solid"/>
          </a:ln>
        </p:spPr>
      </p:sp>
      <p:sp>
        <p:nvSpPr>
          <p:cNvPr id="41" name="Shape 25"/>
          <p:cNvSpPr/>
          <p:nvPr/>
        </p:nvSpPr>
        <p:spPr>
          <a:xfrm>
            <a:off x="5524805" y="2057400"/>
            <a:ext cx="381305" cy="381305"/>
          </a:xfrm>
          <a:prstGeom prst="ellipse">
            <a:avLst/>
          </a:prstGeom>
          <a:noFill/>
          <a:ln w="25400">
            <a:solidFill>
              <a:srgbClr val="0033A0">
                <a:alpha val="8000"/>
              </a:srgbClr>
            </a:solidFill>
            <a:prstDash val="solid"/>
          </a:ln>
        </p:spPr>
      </p:sp>
      <p:sp>
        <p:nvSpPr>
          <p:cNvPr id="42" name="Shape 26"/>
          <p:cNvSpPr/>
          <p:nvPr/>
        </p:nvSpPr>
        <p:spPr>
          <a:xfrm>
            <a:off x="5524805" y="2648102"/>
            <a:ext cx="333756" cy="333756"/>
          </a:xfrm>
          <a:prstGeom prst="roundRect">
            <a:avLst>
              <a:gd name="adj" fmla="val 62622"/>
            </a:avLst>
          </a:prstGeom>
          <a:solidFill>
            <a:srgbClr val="0033A0">
              <a:alpha val="4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3" name="Shape 27"/>
          <p:cNvSpPr/>
          <p:nvPr/>
        </p:nvSpPr>
        <p:spPr>
          <a:xfrm>
            <a:off x="733349" y="2295144"/>
            <a:ext cx="495605" cy="495605"/>
          </a:xfrm>
          <a:prstGeom prst="ellipse">
            <a:avLst/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101600" dist="38100" dir="16200000" algn="bl" rotWithShape="0">
              <a:srgbClr val="0033A0">
                <a:alpha val="25000"/>
              </a:srgbClr>
            </a:outerShdw>
          </a:effectLst>
        </p:spPr>
      </p:sp>
      <p:sp>
        <p:nvSpPr>
          <p:cNvPr id="44" name="Shape 28"/>
          <p:cNvSpPr/>
          <p:nvPr/>
        </p:nvSpPr>
        <p:spPr>
          <a:xfrm>
            <a:off x="685800" y="2247595"/>
            <a:ext cx="590702" cy="590702"/>
          </a:xfrm>
          <a:prstGeom prst="ellipse">
            <a:avLst/>
          </a:prstGeom>
          <a:noFill/>
          <a:ln w="25400">
            <a:solidFill>
              <a:srgbClr val="0033A0">
                <a:alpha val="20000"/>
              </a:srgbClr>
            </a:solidFill>
            <a:prstDash val="solid"/>
          </a:ln>
        </p:spPr>
      </p:sp>
      <p:pic>
        <p:nvPicPr>
          <p:cNvPr id="45" name="Image 14" descr="preencoded.png"/>
          <p:cNvPicPr>
            <a:picLocks noChangeAspect="1"/>
          </p:cNvPicPr>
          <p:nvPr/>
        </p:nvPicPr>
        <p:blipFill>
          <a:blip r:embed="rId11"/>
          <a:srcRect t="-45" b="-45"/>
          <a:stretch/>
        </p:blipFill>
        <p:spPr>
          <a:xfrm>
            <a:off x="852221" y="2428646"/>
            <a:ext cx="256946" cy="228600"/>
          </a:xfrm>
          <a:prstGeom prst="rect">
            <a:avLst/>
          </a:prstGeom>
        </p:spPr>
      </p:pic>
      <p:sp>
        <p:nvSpPr>
          <p:cNvPr id="46" name="Text 29"/>
          <p:cNvSpPr txBox="1"/>
          <p:nvPr/>
        </p:nvSpPr>
        <p:spPr>
          <a:xfrm>
            <a:off x="1399946" y="2295144"/>
            <a:ext cx="4410151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dirty="0">
                <a:solidFill>
                  <a:srgbClr val="1A1A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Fund Raising Advisory</a:t>
            </a:r>
            <a:endParaRPr lang="en-US" dirty="0"/>
          </a:p>
        </p:txBody>
      </p:sp>
      <p:sp>
        <p:nvSpPr>
          <p:cNvPr id="47" name="Shape 30"/>
          <p:cNvSpPr/>
          <p:nvPr/>
        </p:nvSpPr>
        <p:spPr>
          <a:xfrm>
            <a:off x="476402" y="3133649"/>
            <a:ext cx="5429707" cy="875995"/>
          </a:xfrm>
          <a:prstGeom prst="roundRect">
            <a:avLst>
              <a:gd name="adj" fmla="val 9077"/>
            </a:avLst>
          </a:prstGeom>
          <a:solidFill>
            <a:srgbClr val="F8F9FB"/>
          </a:solidFill>
          <a:ln/>
          <a:effectLst>
            <a:outerShdw blurRad="114300" dist="38100" dir="16200000" algn="bl" rotWithShape="0">
              <a:srgbClr val="1B4B8C">
                <a:alpha val="10000"/>
              </a:srgbClr>
            </a:outerShdw>
          </a:effectLst>
        </p:spPr>
      </p:sp>
      <p:sp>
        <p:nvSpPr>
          <p:cNvPr id="48" name="Shape 31"/>
          <p:cNvSpPr/>
          <p:nvPr/>
        </p:nvSpPr>
        <p:spPr>
          <a:xfrm>
            <a:off x="476402" y="3133649"/>
            <a:ext cx="47549" cy="875995"/>
          </a:xfrm>
          <a:prstGeom prst="rect">
            <a:avLst/>
          </a:prstGeom>
          <a:solidFill>
            <a:srgbClr val="0033A0"/>
          </a:solidFill>
          <a:ln w="12700">
            <a:solidFill>
              <a:srgbClr val="0033A0">
                <a:alpha val="0"/>
              </a:srgbClr>
            </a:solidFill>
            <a:prstDash val="solid"/>
          </a:ln>
        </p:spPr>
      </p:sp>
      <p:sp>
        <p:nvSpPr>
          <p:cNvPr id="49" name="Shape 32"/>
          <p:cNvSpPr/>
          <p:nvPr/>
        </p:nvSpPr>
        <p:spPr>
          <a:xfrm>
            <a:off x="5524805" y="3086100"/>
            <a:ext cx="381305" cy="381305"/>
          </a:xfrm>
          <a:prstGeom prst="ellipse">
            <a:avLst/>
          </a:prstGeom>
          <a:noFill/>
          <a:ln w="25400">
            <a:solidFill>
              <a:srgbClr val="0033A0">
                <a:alpha val="8000"/>
              </a:srgbClr>
            </a:solidFill>
            <a:prstDash val="solid"/>
          </a:ln>
        </p:spPr>
      </p:sp>
      <p:sp>
        <p:nvSpPr>
          <p:cNvPr id="50" name="Shape 33"/>
          <p:cNvSpPr/>
          <p:nvPr/>
        </p:nvSpPr>
        <p:spPr>
          <a:xfrm>
            <a:off x="5524805" y="3676802"/>
            <a:ext cx="333756" cy="333756"/>
          </a:xfrm>
          <a:prstGeom prst="roundRect">
            <a:avLst>
              <a:gd name="adj" fmla="val 62622"/>
            </a:avLst>
          </a:prstGeom>
          <a:solidFill>
            <a:srgbClr val="0033A0">
              <a:alpha val="4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1" name="Shape 34"/>
          <p:cNvSpPr/>
          <p:nvPr/>
        </p:nvSpPr>
        <p:spPr>
          <a:xfrm>
            <a:off x="733349" y="3323844"/>
            <a:ext cx="495605" cy="495605"/>
          </a:xfrm>
          <a:prstGeom prst="ellipse">
            <a:avLst/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101600" dist="38100" dir="16200000" algn="bl" rotWithShape="0">
              <a:srgbClr val="0033A0">
                <a:alpha val="25000"/>
              </a:srgbClr>
            </a:outerShdw>
          </a:effectLst>
        </p:spPr>
      </p:sp>
      <p:sp>
        <p:nvSpPr>
          <p:cNvPr id="52" name="Shape 35"/>
          <p:cNvSpPr/>
          <p:nvPr/>
        </p:nvSpPr>
        <p:spPr>
          <a:xfrm>
            <a:off x="685800" y="3276295"/>
            <a:ext cx="590702" cy="590702"/>
          </a:xfrm>
          <a:prstGeom prst="ellipse">
            <a:avLst/>
          </a:prstGeom>
          <a:noFill/>
          <a:ln w="25400">
            <a:solidFill>
              <a:srgbClr val="0033A0">
                <a:alpha val="20000"/>
              </a:srgbClr>
            </a:solidFill>
            <a:prstDash val="solid"/>
          </a:ln>
        </p:spPr>
      </p:sp>
      <p:pic>
        <p:nvPicPr>
          <p:cNvPr id="53" name="Image 15" descr="preencoded.png"/>
          <p:cNvPicPr>
            <a:picLocks noChangeAspect="1"/>
          </p:cNvPicPr>
          <p:nvPr/>
        </p:nvPicPr>
        <p:blipFill>
          <a:blip r:embed="rId12"/>
          <a:srcRect l="-80" r="-80"/>
          <a:stretch/>
        </p:blipFill>
        <p:spPr>
          <a:xfrm>
            <a:off x="838505" y="3457346"/>
            <a:ext cx="286207" cy="228600"/>
          </a:xfrm>
          <a:prstGeom prst="rect">
            <a:avLst/>
          </a:prstGeom>
        </p:spPr>
      </p:pic>
      <p:sp>
        <p:nvSpPr>
          <p:cNvPr id="54" name="Text 36"/>
          <p:cNvSpPr txBox="1"/>
          <p:nvPr/>
        </p:nvSpPr>
        <p:spPr>
          <a:xfrm>
            <a:off x="1399946" y="3323844"/>
            <a:ext cx="4410151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dirty="0">
                <a:solidFill>
                  <a:srgbClr val="1A1A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Debt and Equity Structuring</a:t>
            </a:r>
            <a:endParaRPr lang="en-US" dirty="0"/>
          </a:p>
        </p:txBody>
      </p:sp>
      <p:sp>
        <p:nvSpPr>
          <p:cNvPr id="55" name="Shape 37"/>
          <p:cNvSpPr/>
          <p:nvPr/>
        </p:nvSpPr>
        <p:spPr>
          <a:xfrm>
            <a:off x="476402" y="4162349"/>
            <a:ext cx="5429707" cy="875995"/>
          </a:xfrm>
          <a:prstGeom prst="roundRect">
            <a:avLst>
              <a:gd name="adj" fmla="val 9077"/>
            </a:avLst>
          </a:prstGeom>
          <a:solidFill>
            <a:srgbClr val="F8F9FB"/>
          </a:solidFill>
          <a:ln/>
          <a:effectLst>
            <a:outerShdw blurRad="114300" dist="38100" dir="16200000" algn="bl" rotWithShape="0">
              <a:srgbClr val="1B4B8C">
                <a:alpha val="10000"/>
              </a:srgbClr>
            </a:outerShdw>
          </a:effectLst>
        </p:spPr>
      </p:sp>
      <p:sp>
        <p:nvSpPr>
          <p:cNvPr id="56" name="Shape 38"/>
          <p:cNvSpPr/>
          <p:nvPr/>
        </p:nvSpPr>
        <p:spPr>
          <a:xfrm>
            <a:off x="476402" y="4162349"/>
            <a:ext cx="47549" cy="875995"/>
          </a:xfrm>
          <a:prstGeom prst="rect">
            <a:avLst/>
          </a:prstGeom>
          <a:solidFill>
            <a:srgbClr val="0033A0"/>
          </a:solidFill>
          <a:ln w="12700">
            <a:solidFill>
              <a:srgbClr val="0033A0">
                <a:alpha val="0"/>
              </a:srgbClr>
            </a:solidFill>
            <a:prstDash val="solid"/>
          </a:ln>
        </p:spPr>
      </p:sp>
      <p:sp>
        <p:nvSpPr>
          <p:cNvPr id="57" name="Shape 39"/>
          <p:cNvSpPr/>
          <p:nvPr/>
        </p:nvSpPr>
        <p:spPr>
          <a:xfrm>
            <a:off x="5524805" y="4114800"/>
            <a:ext cx="381305" cy="381305"/>
          </a:xfrm>
          <a:prstGeom prst="ellipse">
            <a:avLst/>
          </a:prstGeom>
          <a:noFill/>
          <a:ln w="25400">
            <a:solidFill>
              <a:srgbClr val="0033A0">
                <a:alpha val="8000"/>
              </a:srgbClr>
            </a:solidFill>
            <a:prstDash val="solid"/>
          </a:ln>
        </p:spPr>
      </p:sp>
      <p:sp>
        <p:nvSpPr>
          <p:cNvPr id="58" name="Shape 40"/>
          <p:cNvSpPr/>
          <p:nvPr/>
        </p:nvSpPr>
        <p:spPr>
          <a:xfrm>
            <a:off x="5524805" y="4705502"/>
            <a:ext cx="333756" cy="333756"/>
          </a:xfrm>
          <a:prstGeom prst="roundRect">
            <a:avLst>
              <a:gd name="adj" fmla="val 62622"/>
            </a:avLst>
          </a:prstGeom>
          <a:solidFill>
            <a:srgbClr val="0033A0">
              <a:alpha val="4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9" name="Shape 41"/>
          <p:cNvSpPr/>
          <p:nvPr/>
        </p:nvSpPr>
        <p:spPr>
          <a:xfrm>
            <a:off x="733349" y="4352544"/>
            <a:ext cx="495605" cy="495605"/>
          </a:xfrm>
          <a:prstGeom prst="ellipse">
            <a:avLst/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101600" dist="38100" dir="16200000" algn="bl" rotWithShape="0">
              <a:srgbClr val="0033A0">
                <a:alpha val="25000"/>
              </a:srgbClr>
            </a:outerShdw>
          </a:effectLst>
        </p:spPr>
      </p:sp>
      <p:sp>
        <p:nvSpPr>
          <p:cNvPr id="60" name="Shape 42"/>
          <p:cNvSpPr/>
          <p:nvPr/>
        </p:nvSpPr>
        <p:spPr>
          <a:xfrm>
            <a:off x="685800" y="4304995"/>
            <a:ext cx="590702" cy="590702"/>
          </a:xfrm>
          <a:prstGeom prst="ellipse">
            <a:avLst/>
          </a:prstGeom>
          <a:noFill/>
          <a:ln w="25400">
            <a:solidFill>
              <a:srgbClr val="0033A0">
                <a:alpha val="20000"/>
              </a:srgbClr>
            </a:solidFill>
            <a:prstDash val="solid"/>
          </a:ln>
        </p:spPr>
      </p:sp>
      <p:pic>
        <p:nvPicPr>
          <p:cNvPr id="61" name="Image 16" descr="preencoded.png"/>
          <p:cNvPicPr>
            <a:picLocks noChangeAspect="1"/>
          </p:cNvPicPr>
          <p:nvPr/>
        </p:nvPicPr>
        <p:blipFill>
          <a:blip r:embed="rId13"/>
          <a:srcRect l="-80" r="-80"/>
          <a:stretch/>
        </p:blipFill>
        <p:spPr>
          <a:xfrm>
            <a:off x="838505" y="4486046"/>
            <a:ext cx="286207" cy="228600"/>
          </a:xfrm>
          <a:prstGeom prst="rect">
            <a:avLst/>
          </a:prstGeom>
        </p:spPr>
      </p:pic>
      <p:sp>
        <p:nvSpPr>
          <p:cNvPr id="62" name="Text 43"/>
          <p:cNvSpPr txBox="1"/>
          <p:nvPr/>
        </p:nvSpPr>
        <p:spPr>
          <a:xfrm>
            <a:off x="1399946" y="4352544"/>
            <a:ext cx="4410151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dirty="0">
                <a:solidFill>
                  <a:srgbClr val="1A1A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Mergers &amp; Acquisitions Advisory</a:t>
            </a:r>
            <a:endParaRPr lang="en-US" dirty="0"/>
          </a:p>
        </p:txBody>
      </p:sp>
      <p:sp>
        <p:nvSpPr>
          <p:cNvPr id="63" name="Shape 44"/>
          <p:cNvSpPr/>
          <p:nvPr/>
        </p:nvSpPr>
        <p:spPr>
          <a:xfrm>
            <a:off x="6286500" y="5419649"/>
            <a:ext cx="5429707" cy="857707"/>
          </a:xfrm>
          <a:prstGeom prst="roundRect">
            <a:avLst>
              <a:gd name="adj" fmla="val 9476"/>
            </a:avLst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139700" dist="50800" dir="16200000" algn="bl" rotWithShape="0">
              <a:srgbClr val="0033A0">
                <a:alpha val="30000"/>
              </a:srgbClr>
            </a:outerShdw>
          </a:effectLst>
        </p:spPr>
      </p:sp>
      <p:sp>
        <p:nvSpPr>
          <p:cNvPr id="64" name="Shape 45"/>
          <p:cNvSpPr/>
          <p:nvPr/>
        </p:nvSpPr>
        <p:spPr>
          <a:xfrm>
            <a:off x="10652760" y="4905756"/>
            <a:ext cx="1714500" cy="1714500"/>
          </a:xfrm>
          <a:prstGeom prst="ellipse">
            <a:avLst/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65" name="Shape 46"/>
          <p:cNvSpPr/>
          <p:nvPr/>
        </p:nvSpPr>
        <p:spPr>
          <a:xfrm>
            <a:off x="5852160" y="5391302"/>
            <a:ext cx="1143000" cy="1143000"/>
          </a:xfrm>
          <a:prstGeom prst="ellipse">
            <a:avLst/>
          </a:prstGeom>
          <a:solidFill>
            <a:srgbClr val="FFFFFF">
              <a:alpha val="4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66" name="Image 17" descr="preencoded.png"/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6515100" y="5662879"/>
            <a:ext cx="342900" cy="342900"/>
          </a:xfrm>
          <a:prstGeom prst="rect">
            <a:avLst/>
          </a:prstGeom>
        </p:spPr>
      </p:pic>
      <p:sp>
        <p:nvSpPr>
          <p:cNvPr id="67" name="Text 47"/>
          <p:cNvSpPr txBox="1"/>
          <p:nvPr/>
        </p:nvSpPr>
        <p:spPr>
          <a:xfrm>
            <a:off x="7048195" y="5615330"/>
            <a:ext cx="4572000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Strategic Capital Solutions</a:t>
            </a:r>
            <a:endParaRPr lang="en-US" sz="1400" dirty="0"/>
          </a:p>
        </p:txBody>
      </p:sp>
      <p:sp>
        <p:nvSpPr>
          <p:cNvPr id="68" name="Text 48"/>
          <p:cNvSpPr txBox="1"/>
          <p:nvPr/>
        </p:nvSpPr>
        <p:spPr>
          <a:xfrm>
            <a:off x="7048195" y="5896051"/>
            <a:ext cx="4572000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>
                    <a:alpha val="90000"/>
                  </a:srgb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Cost of funds optimization • Time-to-close acceleration</a:t>
            </a:r>
            <a:endParaRPr lang="en-US" sz="1200" dirty="0"/>
          </a:p>
        </p:txBody>
      </p:sp>
      <p:sp>
        <p:nvSpPr>
          <p:cNvPr id="69" name="Shape 49"/>
          <p:cNvSpPr/>
          <p:nvPr/>
        </p:nvSpPr>
        <p:spPr>
          <a:xfrm>
            <a:off x="0" y="6801307"/>
            <a:ext cx="12191695" cy="57607"/>
          </a:xfrm>
          <a:prstGeom prst="rect">
            <a:avLst/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70" name="Text 50"/>
          <p:cNvSpPr txBox="1"/>
          <p:nvPr/>
        </p:nvSpPr>
        <p:spPr>
          <a:xfrm>
            <a:off x="11639398" y="6515100"/>
            <a:ext cx="152705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A1A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4" name="Image 1" descr="preencoded.png"/>
          <p:cNvPicPr>
            <a:picLocks noChangeAspect="1"/>
          </p:cNvPicPr>
          <p:nvPr/>
        </p:nvPicPr>
        <p:blipFill>
          <a:blip r:embed="rId3"/>
          <a:srcRect t="-8" b="-8"/>
          <a:stretch/>
        </p:blipFill>
        <p:spPr>
          <a:xfrm>
            <a:off x="9048902" y="5238598"/>
            <a:ext cx="2381098" cy="1619402"/>
          </a:xfrm>
          <a:prstGeom prst="rect">
            <a:avLst/>
          </a:prstGeom>
        </p:spPr>
      </p:pic>
      <p:pic>
        <p:nvPicPr>
          <p:cNvPr id="5" name="Image 2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828800" y="2743200"/>
            <a:ext cx="1714500" cy="1714500"/>
          </a:xfrm>
          <a:prstGeom prst="rect">
            <a:avLst/>
          </a:prstGeom>
        </p:spPr>
      </p:pic>
      <p:sp>
        <p:nvSpPr>
          <p:cNvPr id="6" name="Shape 1"/>
          <p:cNvSpPr/>
          <p:nvPr/>
        </p:nvSpPr>
        <p:spPr>
          <a:xfrm>
            <a:off x="9978847" y="685800"/>
            <a:ext cx="19202" cy="2667305"/>
          </a:xfrm>
          <a:prstGeom prst="rect">
            <a:avLst/>
          </a:prstGeom>
          <a:solidFill>
            <a:srgbClr val="1B4B8C">
              <a:alpha val="1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7" name="Shape 2"/>
          <p:cNvSpPr/>
          <p:nvPr/>
        </p:nvSpPr>
        <p:spPr>
          <a:xfrm>
            <a:off x="10466222" y="1028700"/>
            <a:ext cx="19202" cy="2095805"/>
          </a:xfrm>
          <a:prstGeom prst="rect">
            <a:avLst/>
          </a:prstGeom>
          <a:solidFill>
            <a:srgbClr val="1B4B8C">
              <a:alpha val="1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8" name="Shape 3"/>
          <p:cNvSpPr/>
          <p:nvPr/>
        </p:nvSpPr>
        <p:spPr>
          <a:xfrm>
            <a:off x="3047695" y="4114800"/>
            <a:ext cx="19202" cy="1714500"/>
          </a:xfrm>
          <a:prstGeom prst="rect">
            <a:avLst/>
          </a:prstGeom>
          <a:solidFill>
            <a:srgbClr val="1B4B8C">
              <a:alpha val="8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9" name="Shape 4"/>
          <p:cNvSpPr/>
          <p:nvPr/>
        </p:nvSpPr>
        <p:spPr>
          <a:xfrm>
            <a:off x="975665" y="3771900"/>
            <a:ext cx="952805" cy="952805"/>
          </a:xfrm>
          <a:prstGeom prst="rect">
            <a:avLst/>
          </a:prstGeom>
          <a:solidFill>
            <a:srgbClr val="1B4B8C">
              <a:alpha val="4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0" name="Shape 5"/>
          <p:cNvSpPr/>
          <p:nvPr/>
        </p:nvSpPr>
        <p:spPr>
          <a:xfrm>
            <a:off x="6648602" y="1371600"/>
            <a:ext cx="666598" cy="666598"/>
          </a:xfrm>
          <a:prstGeom prst="rect">
            <a:avLst/>
          </a:prstGeom>
          <a:solidFill>
            <a:srgbClr val="1B4B8C">
              <a:alpha val="4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1" name="Shape 6"/>
          <p:cNvSpPr/>
          <p:nvPr/>
        </p:nvSpPr>
        <p:spPr>
          <a:xfrm>
            <a:off x="0" y="0"/>
            <a:ext cx="12191695" cy="1114654"/>
          </a:xfrm>
          <a:prstGeom prst="rect">
            <a:avLst/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3" name="Shape 7"/>
          <p:cNvSpPr/>
          <p:nvPr/>
        </p:nvSpPr>
        <p:spPr>
          <a:xfrm>
            <a:off x="8287207" y="556870"/>
            <a:ext cx="1524305" cy="28346"/>
          </a:xfrm>
          <a:prstGeom prst="rect">
            <a:avLst/>
          </a:prstGeom>
          <a:solidFill>
            <a:srgbClr val="FFFFFF">
              <a:alpha val="2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4" name="Shape 8"/>
          <p:cNvSpPr/>
          <p:nvPr/>
        </p:nvSpPr>
        <p:spPr>
          <a:xfrm>
            <a:off x="1904695" y="190195"/>
            <a:ext cx="142646" cy="142646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5" name="Shape 9"/>
          <p:cNvSpPr/>
          <p:nvPr/>
        </p:nvSpPr>
        <p:spPr>
          <a:xfrm>
            <a:off x="2190902" y="428854"/>
            <a:ext cx="95098" cy="95098"/>
          </a:xfrm>
          <a:prstGeom prst="ellipse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6" name="Shape 10"/>
          <p:cNvSpPr/>
          <p:nvPr/>
        </p:nvSpPr>
        <p:spPr>
          <a:xfrm>
            <a:off x="0" y="1037844"/>
            <a:ext cx="12191695" cy="75895"/>
          </a:xfrm>
          <a:prstGeom prst="rect">
            <a:avLst/>
          </a:prstGeom>
          <a:solidFill>
            <a:srgbClr val="002266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7" name="Text 11"/>
          <p:cNvSpPr txBox="1"/>
          <p:nvPr/>
        </p:nvSpPr>
        <p:spPr>
          <a:xfrm>
            <a:off x="476402" y="333756"/>
            <a:ext cx="11430000" cy="5431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kern="0" spc="38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Market Entry &amp; International Expansion</a:t>
            </a:r>
            <a:endParaRPr lang="en-US" sz="3200" dirty="0"/>
          </a:p>
        </p:txBody>
      </p:sp>
      <p:pic>
        <p:nvPicPr>
          <p:cNvPr id="18" name="Image 4" descr="preencoded.png"/>
          <p:cNvPicPr>
            <a:picLocks noChangeAspect="1"/>
          </p:cNvPicPr>
          <p:nvPr/>
        </p:nvPicPr>
        <p:blipFill>
          <a:blip r:embed="rId5"/>
          <a:srcRect t="181" b="181"/>
          <a:stretch/>
        </p:blipFill>
        <p:spPr>
          <a:xfrm>
            <a:off x="9552737" y="286207"/>
            <a:ext cx="2171700" cy="476402"/>
          </a:xfrm>
          <a:prstGeom prst="rect">
            <a:avLst/>
          </a:prstGeom>
        </p:spPr>
      </p:pic>
      <p:sp>
        <p:nvSpPr>
          <p:cNvPr id="19" name="Text 12"/>
          <p:cNvSpPr txBox="1"/>
          <p:nvPr/>
        </p:nvSpPr>
        <p:spPr>
          <a:xfrm>
            <a:off x="838505" y="1509674"/>
            <a:ext cx="1610258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What We Do</a:t>
            </a:r>
            <a:endParaRPr lang="en-US" sz="2000" dirty="0"/>
          </a:p>
        </p:txBody>
      </p:sp>
      <p:sp>
        <p:nvSpPr>
          <p:cNvPr id="20" name="Text 13"/>
          <p:cNvSpPr txBox="1"/>
          <p:nvPr/>
        </p:nvSpPr>
        <p:spPr>
          <a:xfrm>
            <a:off x="6676949" y="1509674"/>
            <a:ext cx="2794406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Benefits &amp; Outcomes</a:t>
            </a:r>
            <a:endParaRPr lang="en-US" sz="2000" dirty="0"/>
          </a:p>
        </p:txBody>
      </p:sp>
      <p:pic>
        <p:nvPicPr>
          <p:cNvPr id="22" name="Image 5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476402" y="1545336"/>
            <a:ext cx="247802" cy="247802"/>
          </a:xfrm>
          <a:prstGeom prst="rect">
            <a:avLst/>
          </a:prstGeom>
        </p:spPr>
      </p:pic>
      <p:pic>
        <p:nvPicPr>
          <p:cNvPr id="23" name="Image 6" descr="preencoded.png"/>
          <p:cNvPicPr>
            <a:picLocks noChangeAspect="1"/>
          </p:cNvPicPr>
          <p:nvPr/>
        </p:nvPicPr>
        <p:blipFill>
          <a:blip r:embed="rId7"/>
          <a:srcRect t="-476" b="-476"/>
          <a:stretch/>
        </p:blipFill>
        <p:spPr>
          <a:xfrm>
            <a:off x="6286500" y="1545336"/>
            <a:ext cx="276149" cy="247802"/>
          </a:xfrm>
          <a:prstGeom prst="rect">
            <a:avLst/>
          </a:prstGeom>
        </p:spPr>
      </p:pic>
      <p:sp>
        <p:nvSpPr>
          <p:cNvPr id="25" name="Shape 15"/>
          <p:cNvSpPr/>
          <p:nvPr/>
        </p:nvSpPr>
        <p:spPr>
          <a:xfrm>
            <a:off x="476402" y="2200046"/>
            <a:ext cx="5429707" cy="914400"/>
          </a:xfrm>
          <a:prstGeom prst="roundRect">
            <a:avLst>
              <a:gd name="adj" fmla="val 8333"/>
            </a:avLst>
          </a:prstGeom>
          <a:solidFill>
            <a:srgbClr val="F8F9FB"/>
          </a:solidFill>
          <a:ln/>
          <a:effectLst>
            <a:outerShdw blurRad="101600" dist="25400" dir="16200000" algn="bl" rotWithShape="0">
              <a:srgbClr val="1B4B8C">
                <a:alpha val="8000"/>
              </a:srgbClr>
            </a:outerShdw>
          </a:effectLst>
        </p:spPr>
      </p:sp>
      <p:sp>
        <p:nvSpPr>
          <p:cNvPr id="26" name="Shape 16"/>
          <p:cNvSpPr/>
          <p:nvPr/>
        </p:nvSpPr>
        <p:spPr>
          <a:xfrm>
            <a:off x="476402" y="2200046"/>
            <a:ext cx="47549" cy="914400"/>
          </a:xfrm>
          <a:prstGeom prst="rect">
            <a:avLst/>
          </a:prstGeom>
          <a:solidFill>
            <a:srgbClr val="0033A0"/>
          </a:solidFill>
          <a:ln w="12700">
            <a:solidFill>
              <a:srgbClr val="0033A0">
                <a:alpha val="0"/>
              </a:srgbClr>
            </a:solidFill>
            <a:prstDash val="solid"/>
          </a:ln>
        </p:spPr>
      </p:sp>
      <p:sp>
        <p:nvSpPr>
          <p:cNvPr id="27" name="Shape 17"/>
          <p:cNvSpPr/>
          <p:nvPr/>
        </p:nvSpPr>
        <p:spPr>
          <a:xfrm>
            <a:off x="5524805" y="2200046"/>
            <a:ext cx="333756" cy="333756"/>
          </a:xfrm>
          <a:prstGeom prst="roundRect">
            <a:avLst>
              <a:gd name="adj" fmla="val 62622"/>
            </a:avLst>
          </a:prstGeom>
          <a:solidFill>
            <a:srgbClr val="0033A0">
              <a:alpha val="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28" name="Shape 18"/>
          <p:cNvSpPr/>
          <p:nvPr/>
        </p:nvSpPr>
        <p:spPr>
          <a:xfrm>
            <a:off x="5572354" y="2829154"/>
            <a:ext cx="237744" cy="237744"/>
          </a:xfrm>
          <a:prstGeom prst="ellipse">
            <a:avLst/>
          </a:prstGeom>
          <a:noFill/>
          <a:ln w="25400">
            <a:solidFill>
              <a:srgbClr val="0033A0">
                <a:alpha val="10000"/>
              </a:srgbClr>
            </a:solidFill>
            <a:prstDash val="solid"/>
          </a:ln>
        </p:spPr>
      </p:sp>
      <p:sp>
        <p:nvSpPr>
          <p:cNvPr id="29" name="Shape 19"/>
          <p:cNvSpPr/>
          <p:nvPr/>
        </p:nvSpPr>
        <p:spPr>
          <a:xfrm>
            <a:off x="752551" y="2409444"/>
            <a:ext cx="495605" cy="495605"/>
          </a:xfrm>
          <a:prstGeom prst="ellipse">
            <a:avLst/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76200" dist="25400" dir="16200000" algn="bl" rotWithShape="0">
              <a:srgbClr val="0033A0">
                <a:alpha val="30000"/>
              </a:srgbClr>
            </a:outerShdw>
          </a:effectLst>
        </p:spPr>
      </p:sp>
      <p:sp>
        <p:nvSpPr>
          <p:cNvPr id="30" name="Shape 20"/>
          <p:cNvSpPr/>
          <p:nvPr/>
        </p:nvSpPr>
        <p:spPr>
          <a:xfrm>
            <a:off x="705002" y="2361895"/>
            <a:ext cx="590702" cy="590702"/>
          </a:xfrm>
          <a:prstGeom prst="ellipse">
            <a:avLst/>
          </a:prstGeom>
          <a:noFill/>
          <a:ln w="25400">
            <a:solidFill>
              <a:srgbClr val="0033A0">
                <a:alpha val="20000"/>
              </a:srgbClr>
            </a:solidFill>
            <a:prstDash val="solid"/>
          </a:ln>
        </p:spPr>
      </p:sp>
      <p:pic>
        <p:nvPicPr>
          <p:cNvPr id="31" name="Image 8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86054" y="2542946"/>
            <a:ext cx="228600" cy="228600"/>
          </a:xfrm>
          <a:prstGeom prst="rect">
            <a:avLst/>
          </a:prstGeom>
        </p:spPr>
      </p:pic>
      <p:sp>
        <p:nvSpPr>
          <p:cNvPr id="32" name="Text 21"/>
          <p:cNvSpPr txBox="1"/>
          <p:nvPr/>
        </p:nvSpPr>
        <p:spPr>
          <a:xfrm>
            <a:off x="1419149" y="2409444"/>
            <a:ext cx="4372661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dirty="0">
                <a:solidFill>
                  <a:srgbClr val="1A1A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Market Entry Strategy</a:t>
            </a:r>
            <a:endParaRPr lang="en-US" dirty="0"/>
          </a:p>
        </p:txBody>
      </p:sp>
      <p:sp>
        <p:nvSpPr>
          <p:cNvPr id="33" name="Shape 22"/>
          <p:cNvSpPr/>
          <p:nvPr/>
        </p:nvSpPr>
        <p:spPr>
          <a:xfrm>
            <a:off x="476402" y="3323844"/>
            <a:ext cx="5429707" cy="914400"/>
          </a:xfrm>
          <a:prstGeom prst="roundRect">
            <a:avLst>
              <a:gd name="adj" fmla="val 8333"/>
            </a:avLst>
          </a:prstGeom>
          <a:solidFill>
            <a:srgbClr val="F8F9FB"/>
          </a:solidFill>
          <a:ln/>
          <a:effectLst>
            <a:outerShdw blurRad="101600" dist="25400" dir="16200000" algn="bl" rotWithShape="0">
              <a:srgbClr val="1B4B8C">
                <a:alpha val="8000"/>
              </a:srgbClr>
            </a:outerShdw>
          </a:effectLst>
        </p:spPr>
      </p:sp>
      <p:sp>
        <p:nvSpPr>
          <p:cNvPr id="34" name="Shape 23"/>
          <p:cNvSpPr/>
          <p:nvPr/>
        </p:nvSpPr>
        <p:spPr>
          <a:xfrm>
            <a:off x="476402" y="3323844"/>
            <a:ext cx="47549" cy="914400"/>
          </a:xfrm>
          <a:prstGeom prst="rect">
            <a:avLst/>
          </a:prstGeom>
          <a:solidFill>
            <a:srgbClr val="0033A0"/>
          </a:solidFill>
          <a:ln w="12700">
            <a:solidFill>
              <a:srgbClr val="0033A0">
                <a:alpha val="0"/>
              </a:srgbClr>
            </a:solidFill>
            <a:prstDash val="solid"/>
          </a:ln>
        </p:spPr>
      </p:sp>
      <p:sp>
        <p:nvSpPr>
          <p:cNvPr id="35" name="Shape 24"/>
          <p:cNvSpPr/>
          <p:nvPr/>
        </p:nvSpPr>
        <p:spPr>
          <a:xfrm>
            <a:off x="5524805" y="3323844"/>
            <a:ext cx="333756" cy="333756"/>
          </a:xfrm>
          <a:prstGeom prst="roundRect">
            <a:avLst>
              <a:gd name="adj" fmla="val 62622"/>
            </a:avLst>
          </a:prstGeom>
          <a:solidFill>
            <a:srgbClr val="0033A0">
              <a:alpha val="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6" name="Shape 25"/>
          <p:cNvSpPr/>
          <p:nvPr/>
        </p:nvSpPr>
        <p:spPr>
          <a:xfrm>
            <a:off x="5572354" y="3952951"/>
            <a:ext cx="237744" cy="237744"/>
          </a:xfrm>
          <a:prstGeom prst="ellipse">
            <a:avLst/>
          </a:prstGeom>
          <a:noFill/>
          <a:ln w="25400">
            <a:solidFill>
              <a:srgbClr val="0033A0">
                <a:alpha val="10000"/>
              </a:srgbClr>
            </a:solidFill>
            <a:prstDash val="solid"/>
          </a:ln>
        </p:spPr>
      </p:sp>
      <p:sp>
        <p:nvSpPr>
          <p:cNvPr id="37" name="Shape 26"/>
          <p:cNvSpPr/>
          <p:nvPr/>
        </p:nvSpPr>
        <p:spPr>
          <a:xfrm>
            <a:off x="752551" y="3534156"/>
            <a:ext cx="495605" cy="495605"/>
          </a:xfrm>
          <a:prstGeom prst="ellipse">
            <a:avLst/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76200" dist="25400" dir="16200000" algn="bl" rotWithShape="0">
              <a:srgbClr val="0033A0">
                <a:alpha val="30000"/>
              </a:srgbClr>
            </a:outerShdw>
          </a:effectLst>
        </p:spPr>
      </p:sp>
      <p:sp>
        <p:nvSpPr>
          <p:cNvPr id="38" name="Shape 27"/>
          <p:cNvSpPr/>
          <p:nvPr/>
        </p:nvSpPr>
        <p:spPr>
          <a:xfrm>
            <a:off x="705002" y="3486607"/>
            <a:ext cx="590702" cy="590702"/>
          </a:xfrm>
          <a:prstGeom prst="ellipse">
            <a:avLst/>
          </a:prstGeom>
          <a:noFill/>
          <a:ln w="25400">
            <a:solidFill>
              <a:srgbClr val="0033A0">
                <a:alpha val="20000"/>
              </a:srgbClr>
            </a:solidFill>
            <a:prstDash val="solid"/>
          </a:ln>
        </p:spPr>
      </p:sp>
      <p:pic>
        <p:nvPicPr>
          <p:cNvPr id="39" name="Image 9" descr="preencoded.png"/>
          <p:cNvPicPr>
            <a:picLocks noChangeAspect="1"/>
          </p:cNvPicPr>
          <p:nvPr/>
        </p:nvPicPr>
        <p:blipFill>
          <a:blip r:embed="rId9"/>
          <a:srcRect t="-45" b="-45"/>
          <a:stretch/>
        </p:blipFill>
        <p:spPr>
          <a:xfrm>
            <a:off x="871423" y="3666744"/>
            <a:ext cx="256946" cy="228600"/>
          </a:xfrm>
          <a:prstGeom prst="rect">
            <a:avLst/>
          </a:prstGeom>
        </p:spPr>
      </p:pic>
      <p:sp>
        <p:nvSpPr>
          <p:cNvPr id="40" name="Text 28"/>
          <p:cNvSpPr txBox="1"/>
          <p:nvPr/>
        </p:nvSpPr>
        <p:spPr>
          <a:xfrm>
            <a:off x="1419149" y="3534156"/>
            <a:ext cx="4372661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dirty="0">
                <a:solidFill>
                  <a:srgbClr val="1A1A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India Business Enablement</a:t>
            </a:r>
            <a:endParaRPr lang="en-US" dirty="0"/>
          </a:p>
        </p:txBody>
      </p:sp>
      <p:sp>
        <p:nvSpPr>
          <p:cNvPr id="41" name="Shape 29"/>
          <p:cNvSpPr/>
          <p:nvPr/>
        </p:nvSpPr>
        <p:spPr>
          <a:xfrm>
            <a:off x="6286500" y="2200046"/>
            <a:ext cx="5429707" cy="647395"/>
          </a:xfrm>
          <a:prstGeom prst="roundRect">
            <a:avLst>
              <a:gd name="adj" fmla="val 16617"/>
            </a:avLst>
          </a:prstGeom>
          <a:solidFill>
            <a:srgbClr val="F8F9FB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76200" dist="25400" dir="16200000" algn="bl" rotWithShape="0">
              <a:srgbClr val="1B4B8C">
                <a:alpha val="6000"/>
              </a:srgbClr>
            </a:outerShdw>
          </a:effectLst>
        </p:spPr>
      </p:sp>
      <p:sp>
        <p:nvSpPr>
          <p:cNvPr id="42" name="Shape 30"/>
          <p:cNvSpPr/>
          <p:nvPr/>
        </p:nvSpPr>
        <p:spPr>
          <a:xfrm>
            <a:off x="6286500" y="2200046"/>
            <a:ext cx="38405" cy="647395"/>
          </a:xfrm>
          <a:prstGeom prst="roundRect">
            <a:avLst>
              <a:gd name="adj" fmla="val 2380940"/>
            </a:avLst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43" name="Image 10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6486754" y="2400300"/>
            <a:ext cx="228600" cy="228600"/>
          </a:xfrm>
          <a:prstGeom prst="rect">
            <a:avLst/>
          </a:prstGeom>
        </p:spPr>
      </p:pic>
      <p:sp>
        <p:nvSpPr>
          <p:cNvPr id="44" name="Text 31"/>
          <p:cNvSpPr txBox="1"/>
          <p:nvPr/>
        </p:nvSpPr>
        <p:spPr>
          <a:xfrm>
            <a:off x="6886346" y="2409444"/>
            <a:ext cx="519196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1A1A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Accelerated </a:t>
            </a:r>
            <a:r>
              <a:rPr lang="en-US" sz="1600" b="1" dirty="0">
                <a:solidFill>
                  <a:srgbClr val="0033A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market access</a:t>
            </a:r>
            <a:r>
              <a:rPr lang="en-US" sz="1600" dirty="0">
                <a:solidFill>
                  <a:srgbClr val="1A1A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via partner ecosystems and local networks</a:t>
            </a:r>
            <a:endParaRPr lang="en-US" sz="1600" dirty="0"/>
          </a:p>
        </p:txBody>
      </p:sp>
      <p:sp>
        <p:nvSpPr>
          <p:cNvPr id="45" name="Shape 32"/>
          <p:cNvSpPr/>
          <p:nvPr/>
        </p:nvSpPr>
        <p:spPr>
          <a:xfrm>
            <a:off x="6286500" y="3000146"/>
            <a:ext cx="5429707" cy="647395"/>
          </a:xfrm>
          <a:prstGeom prst="roundRect">
            <a:avLst>
              <a:gd name="adj" fmla="val 16617"/>
            </a:avLst>
          </a:prstGeom>
          <a:solidFill>
            <a:srgbClr val="F8F9FB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76200" dist="25400" dir="16200000" algn="bl" rotWithShape="0">
              <a:srgbClr val="1B4B8C">
                <a:alpha val="6000"/>
              </a:srgbClr>
            </a:outerShdw>
          </a:effectLst>
        </p:spPr>
      </p:sp>
      <p:sp>
        <p:nvSpPr>
          <p:cNvPr id="46" name="Shape 33"/>
          <p:cNvSpPr/>
          <p:nvPr/>
        </p:nvSpPr>
        <p:spPr>
          <a:xfrm>
            <a:off x="6286500" y="3000146"/>
            <a:ext cx="38405" cy="647395"/>
          </a:xfrm>
          <a:prstGeom prst="roundRect">
            <a:avLst>
              <a:gd name="adj" fmla="val 2380940"/>
            </a:avLst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47" name="Image 11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6486754" y="3200400"/>
            <a:ext cx="228600" cy="228600"/>
          </a:xfrm>
          <a:prstGeom prst="rect">
            <a:avLst/>
          </a:prstGeom>
        </p:spPr>
      </p:pic>
      <p:sp>
        <p:nvSpPr>
          <p:cNvPr id="48" name="Text 34"/>
          <p:cNvSpPr txBox="1"/>
          <p:nvPr/>
        </p:nvSpPr>
        <p:spPr>
          <a:xfrm>
            <a:off x="6886346" y="3209544"/>
            <a:ext cx="47247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33A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Regulatory navigation</a:t>
            </a:r>
            <a:r>
              <a:rPr lang="en-US" sz="1600" dirty="0">
                <a:solidFill>
                  <a:srgbClr val="1A1A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and localisation for seamless operations</a:t>
            </a:r>
            <a:endParaRPr lang="en-US" sz="1600" dirty="0"/>
          </a:p>
        </p:txBody>
      </p:sp>
      <p:sp>
        <p:nvSpPr>
          <p:cNvPr id="49" name="Shape 35"/>
          <p:cNvSpPr/>
          <p:nvPr/>
        </p:nvSpPr>
        <p:spPr>
          <a:xfrm>
            <a:off x="6286500" y="3800246"/>
            <a:ext cx="5429707" cy="647395"/>
          </a:xfrm>
          <a:prstGeom prst="roundRect">
            <a:avLst>
              <a:gd name="adj" fmla="val 16617"/>
            </a:avLst>
          </a:prstGeom>
          <a:solidFill>
            <a:srgbClr val="F8F9FB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76200" dist="25400" dir="16200000" algn="bl" rotWithShape="0">
              <a:srgbClr val="1B4B8C">
                <a:alpha val="6000"/>
              </a:srgbClr>
            </a:outerShdw>
          </a:effectLst>
        </p:spPr>
      </p:sp>
      <p:sp>
        <p:nvSpPr>
          <p:cNvPr id="50" name="Shape 36"/>
          <p:cNvSpPr/>
          <p:nvPr/>
        </p:nvSpPr>
        <p:spPr>
          <a:xfrm>
            <a:off x="6286500" y="3800246"/>
            <a:ext cx="38405" cy="647395"/>
          </a:xfrm>
          <a:prstGeom prst="roundRect">
            <a:avLst>
              <a:gd name="adj" fmla="val 2380940"/>
            </a:avLst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51" name="Image 12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6486754" y="4000500"/>
            <a:ext cx="228600" cy="228600"/>
          </a:xfrm>
          <a:prstGeom prst="rect">
            <a:avLst/>
          </a:prstGeom>
        </p:spPr>
      </p:pic>
      <p:sp>
        <p:nvSpPr>
          <p:cNvPr id="52" name="Text 37"/>
          <p:cNvSpPr txBox="1"/>
          <p:nvPr/>
        </p:nvSpPr>
        <p:spPr>
          <a:xfrm>
            <a:off x="6886346" y="4009644"/>
            <a:ext cx="467715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1A1A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Scalable </a:t>
            </a:r>
            <a:r>
              <a:rPr lang="en-US" sz="1600" b="1" dirty="0">
                <a:solidFill>
                  <a:srgbClr val="0033A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go-to-market operating model</a:t>
            </a:r>
            <a:r>
              <a:rPr lang="en-US" sz="1600" dirty="0">
                <a:solidFill>
                  <a:srgbClr val="1A1A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for sustainable growth</a:t>
            </a:r>
            <a:endParaRPr lang="en-US" sz="1600" dirty="0"/>
          </a:p>
        </p:txBody>
      </p:sp>
      <p:sp>
        <p:nvSpPr>
          <p:cNvPr id="53" name="Shape 38"/>
          <p:cNvSpPr/>
          <p:nvPr/>
        </p:nvSpPr>
        <p:spPr>
          <a:xfrm>
            <a:off x="6286500" y="4638751"/>
            <a:ext cx="5429707" cy="857707"/>
          </a:xfrm>
          <a:prstGeom prst="roundRect">
            <a:avLst>
              <a:gd name="adj" fmla="val 9476"/>
            </a:avLst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114300" dist="38100" dir="16200000" algn="bl" rotWithShape="0">
              <a:srgbClr val="0033A0">
                <a:alpha val="30000"/>
              </a:srgbClr>
            </a:outerShdw>
          </a:effectLst>
        </p:spPr>
      </p:sp>
      <p:sp>
        <p:nvSpPr>
          <p:cNvPr id="54" name="Shape 39"/>
          <p:cNvSpPr/>
          <p:nvPr/>
        </p:nvSpPr>
        <p:spPr>
          <a:xfrm>
            <a:off x="10735056" y="4209898"/>
            <a:ext cx="1524305" cy="1524305"/>
          </a:xfrm>
          <a:prstGeom prst="ellipse">
            <a:avLst/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5" name="Shape 40"/>
          <p:cNvSpPr/>
          <p:nvPr/>
        </p:nvSpPr>
        <p:spPr>
          <a:xfrm>
            <a:off x="6014923" y="4610405"/>
            <a:ext cx="1143000" cy="1143000"/>
          </a:xfrm>
          <a:prstGeom prst="ellipse">
            <a:avLst/>
          </a:prstGeom>
          <a:solidFill>
            <a:srgbClr val="FFFFFF">
              <a:alpha val="3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6" name="Shape 41"/>
          <p:cNvSpPr/>
          <p:nvPr/>
        </p:nvSpPr>
        <p:spPr>
          <a:xfrm>
            <a:off x="6468684" y="5641152"/>
            <a:ext cx="5429707" cy="1143000"/>
          </a:xfrm>
          <a:prstGeom prst="roundRect">
            <a:avLst>
              <a:gd name="adj" fmla="val 5333"/>
            </a:avLst>
          </a:prstGeom>
          <a:solidFill>
            <a:srgbClr val="F8F9FB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76200" dist="25400" dir="16200000" algn="bl" rotWithShape="0">
              <a:srgbClr val="1B4B8C">
                <a:alpha val="6000"/>
              </a:srgbClr>
            </a:outerShdw>
          </a:effectLst>
        </p:spPr>
      </p:sp>
      <p:pic>
        <p:nvPicPr>
          <p:cNvPr id="57" name="Image 13" descr="preencoded.png"/>
          <p:cNvPicPr>
            <a:picLocks noChangeAspect="1"/>
          </p:cNvPicPr>
          <p:nvPr/>
        </p:nvPicPr>
        <p:blipFill>
          <a:blip r:embed="rId11">
            <a:alphaModFix amt="12000"/>
          </a:blip>
          <a:srcRect/>
          <a:stretch/>
        </p:blipFill>
        <p:spPr>
          <a:xfrm>
            <a:off x="8572500" y="5912510"/>
            <a:ext cx="857707" cy="857707"/>
          </a:xfrm>
          <a:prstGeom prst="rect">
            <a:avLst/>
          </a:prstGeom>
        </p:spPr>
      </p:pic>
      <p:pic>
        <p:nvPicPr>
          <p:cNvPr id="58" name="Image 14" descr="preencoded.png"/>
          <p:cNvPicPr>
            <a:picLocks noChangeAspect="1"/>
          </p:cNvPicPr>
          <p:nvPr/>
        </p:nvPicPr>
        <p:blipFill>
          <a:blip r:embed="rId12"/>
          <a:srcRect t="-45" b="-45"/>
          <a:stretch/>
        </p:blipFill>
        <p:spPr>
          <a:xfrm>
            <a:off x="6558077" y="4881982"/>
            <a:ext cx="256946" cy="342900"/>
          </a:xfrm>
          <a:prstGeom prst="rect">
            <a:avLst/>
          </a:prstGeom>
        </p:spPr>
      </p:pic>
      <p:sp>
        <p:nvSpPr>
          <p:cNvPr id="59" name="Text 42"/>
          <p:cNvSpPr txBox="1"/>
          <p:nvPr/>
        </p:nvSpPr>
        <p:spPr>
          <a:xfrm>
            <a:off x="7048195" y="4833518"/>
            <a:ext cx="4572000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Proven International Expansion Playbooks</a:t>
            </a:r>
            <a:endParaRPr lang="en-US" sz="1400" dirty="0"/>
          </a:p>
        </p:txBody>
      </p:sp>
      <p:sp>
        <p:nvSpPr>
          <p:cNvPr id="60" name="Text 43"/>
          <p:cNvSpPr txBox="1"/>
          <p:nvPr/>
        </p:nvSpPr>
        <p:spPr>
          <a:xfrm>
            <a:off x="7048195" y="5115154"/>
            <a:ext cx="4572000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>
                    <a:alpha val="90000"/>
                  </a:srgb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Country scans • Partner frameworks • Compliance readiness</a:t>
            </a:r>
            <a:endParaRPr lang="en-US" sz="1200" dirty="0"/>
          </a:p>
        </p:txBody>
      </p:sp>
      <p:sp>
        <p:nvSpPr>
          <p:cNvPr id="61" name="Text 44"/>
          <p:cNvSpPr txBox="1"/>
          <p:nvPr/>
        </p:nvSpPr>
        <p:spPr>
          <a:xfrm>
            <a:off x="6909206" y="6350508"/>
            <a:ext cx="649224" cy="36484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1A1A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North</a:t>
            </a:r>
            <a:endParaRPr lang="en-US" sz="100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1A1A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America</a:t>
            </a:r>
            <a:endParaRPr lang="en-US" sz="1050" dirty="0"/>
          </a:p>
        </p:txBody>
      </p:sp>
      <p:sp>
        <p:nvSpPr>
          <p:cNvPr id="62" name="Text 45"/>
          <p:cNvSpPr txBox="1"/>
          <p:nvPr/>
        </p:nvSpPr>
        <p:spPr>
          <a:xfrm>
            <a:off x="8213141" y="6418174"/>
            <a:ext cx="509321" cy="1546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1A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Europe</a:t>
            </a:r>
            <a:endParaRPr lang="en-US" sz="1000" dirty="0"/>
          </a:p>
        </p:txBody>
      </p:sp>
      <p:sp>
        <p:nvSpPr>
          <p:cNvPr id="63" name="Text 46"/>
          <p:cNvSpPr txBox="1"/>
          <p:nvPr/>
        </p:nvSpPr>
        <p:spPr>
          <a:xfrm>
            <a:off x="9427813" y="6386286"/>
            <a:ext cx="724206" cy="1955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1A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Asia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1A1A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Pacific</a:t>
            </a:r>
            <a:endParaRPr lang="en-US" sz="1000" dirty="0"/>
          </a:p>
        </p:txBody>
      </p:sp>
      <p:sp>
        <p:nvSpPr>
          <p:cNvPr id="64" name="Text 47"/>
          <p:cNvSpPr txBox="1"/>
          <p:nvPr/>
        </p:nvSpPr>
        <p:spPr>
          <a:xfrm>
            <a:off x="10714939" y="6350508"/>
            <a:ext cx="587741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1A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Middle</a:t>
            </a:r>
            <a:endParaRPr lang="en-US" sz="10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1A1A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East</a:t>
            </a:r>
            <a:endParaRPr lang="en-US" sz="1000" dirty="0"/>
          </a:p>
        </p:txBody>
      </p:sp>
      <p:sp>
        <p:nvSpPr>
          <p:cNvPr id="65" name="Shape 48"/>
          <p:cNvSpPr/>
          <p:nvPr/>
        </p:nvSpPr>
        <p:spPr>
          <a:xfrm>
            <a:off x="7129686" y="5949405"/>
            <a:ext cx="152705" cy="152705"/>
          </a:xfrm>
          <a:prstGeom prst="ellipse">
            <a:avLst/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63500" dist="25400" dir="16200000" algn="bl" rotWithShape="0">
              <a:srgbClr val="0033A0">
                <a:alpha val="40000"/>
              </a:srgbClr>
            </a:outerShdw>
          </a:effectLst>
        </p:spPr>
      </p:sp>
      <p:sp>
        <p:nvSpPr>
          <p:cNvPr id="66" name="Shape 49"/>
          <p:cNvSpPr/>
          <p:nvPr/>
        </p:nvSpPr>
        <p:spPr>
          <a:xfrm>
            <a:off x="7164325" y="5979261"/>
            <a:ext cx="228600" cy="228600"/>
          </a:xfrm>
          <a:prstGeom prst="ellipse">
            <a:avLst/>
          </a:prstGeom>
          <a:noFill/>
          <a:ln w="25400">
            <a:solidFill>
              <a:srgbClr val="0033A0"/>
            </a:solidFill>
            <a:prstDash val="solid"/>
          </a:ln>
        </p:spPr>
      </p:sp>
      <p:sp>
        <p:nvSpPr>
          <p:cNvPr id="67" name="Shape 50"/>
          <p:cNvSpPr/>
          <p:nvPr/>
        </p:nvSpPr>
        <p:spPr>
          <a:xfrm>
            <a:off x="8327006" y="6000961"/>
            <a:ext cx="152705" cy="152705"/>
          </a:xfrm>
          <a:prstGeom prst="ellipse">
            <a:avLst/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63500" dist="25400" dir="16200000" algn="bl" rotWithShape="0">
              <a:srgbClr val="0033A0">
                <a:alpha val="40000"/>
              </a:srgbClr>
            </a:outerShdw>
          </a:effectLst>
        </p:spPr>
      </p:sp>
      <p:sp>
        <p:nvSpPr>
          <p:cNvPr id="68" name="Shape 51"/>
          <p:cNvSpPr/>
          <p:nvPr/>
        </p:nvSpPr>
        <p:spPr>
          <a:xfrm>
            <a:off x="8381078" y="6060282"/>
            <a:ext cx="228600" cy="228600"/>
          </a:xfrm>
          <a:prstGeom prst="ellipse">
            <a:avLst/>
          </a:prstGeom>
          <a:noFill/>
          <a:ln w="25400">
            <a:solidFill>
              <a:srgbClr val="0033A0"/>
            </a:solidFill>
            <a:prstDash val="solid"/>
          </a:ln>
        </p:spPr>
      </p:sp>
      <p:sp>
        <p:nvSpPr>
          <p:cNvPr id="69" name="Shape 52"/>
          <p:cNvSpPr/>
          <p:nvPr/>
        </p:nvSpPr>
        <p:spPr>
          <a:xfrm>
            <a:off x="9584741" y="6019016"/>
            <a:ext cx="152705" cy="152705"/>
          </a:xfrm>
          <a:prstGeom prst="ellipse">
            <a:avLst/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63500" dist="25400" dir="16200000" algn="bl" rotWithShape="0">
              <a:srgbClr val="0033A0">
                <a:alpha val="40000"/>
              </a:srgbClr>
            </a:outerShdw>
          </a:effectLst>
        </p:spPr>
      </p:sp>
      <p:sp>
        <p:nvSpPr>
          <p:cNvPr id="70" name="Shape 53"/>
          <p:cNvSpPr/>
          <p:nvPr/>
        </p:nvSpPr>
        <p:spPr>
          <a:xfrm>
            <a:off x="9632289" y="6051268"/>
            <a:ext cx="228600" cy="228600"/>
          </a:xfrm>
          <a:prstGeom prst="ellipse">
            <a:avLst/>
          </a:prstGeom>
          <a:noFill/>
          <a:ln w="25400">
            <a:solidFill>
              <a:srgbClr val="0033A0"/>
            </a:solidFill>
            <a:prstDash val="solid"/>
          </a:ln>
        </p:spPr>
      </p:sp>
      <p:sp>
        <p:nvSpPr>
          <p:cNvPr id="71" name="Shape 54"/>
          <p:cNvSpPr/>
          <p:nvPr/>
        </p:nvSpPr>
        <p:spPr>
          <a:xfrm>
            <a:off x="10827410" y="6019016"/>
            <a:ext cx="152705" cy="152705"/>
          </a:xfrm>
          <a:prstGeom prst="ellipse">
            <a:avLst/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63500" dist="25400" dir="16200000" algn="bl" rotWithShape="0">
              <a:srgbClr val="0033A0">
                <a:alpha val="40000"/>
              </a:srgbClr>
            </a:outerShdw>
          </a:effectLst>
        </p:spPr>
      </p:sp>
      <p:sp>
        <p:nvSpPr>
          <p:cNvPr id="72" name="Shape 55"/>
          <p:cNvSpPr/>
          <p:nvPr/>
        </p:nvSpPr>
        <p:spPr>
          <a:xfrm>
            <a:off x="10885373" y="6053285"/>
            <a:ext cx="228600" cy="228600"/>
          </a:xfrm>
          <a:prstGeom prst="ellipse">
            <a:avLst/>
          </a:prstGeom>
          <a:noFill/>
          <a:ln w="25400">
            <a:solidFill>
              <a:srgbClr val="0033A0"/>
            </a:solidFill>
            <a:prstDash val="solid"/>
          </a:ln>
        </p:spPr>
      </p:sp>
      <p:sp>
        <p:nvSpPr>
          <p:cNvPr id="73" name="Shape 56"/>
          <p:cNvSpPr/>
          <p:nvPr/>
        </p:nvSpPr>
        <p:spPr>
          <a:xfrm>
            <a:off x="0" y="6801307"/>
            <a:ext cx="12191695" cy="57607"/>
          </a:xfrm>
          <a:prstGeom prst="rect">
            <a:avLst/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74" name="Text 57"/>
          <p:cNvSpPr txBox="1"/>
          <p:nvPr/>
        </p:nvSpPr>
        <p:spPr>
          <a:xfrm>
            <a:off x="11639398" y="6515100"/>
            <a:ext cx="152705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A1A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4" name="Image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9048902" y="4095598"/>
            <a:ext cx="2381098" cy="2381098"/>
          </a:xfrm>
          <a:prstGeom prst="rect">
            <a:avLst/>
          </a:prstGeom>
        </p:spPr>
      </p:pic>
      <p:pic>
        <p:nvPicPr>
          <p:cNvPr id="5" name="Image 2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7429500" y="3429000"/>
            <a:ext cx="1714500" cy="1714500"/>
          </a:xfrm>
          <a:prstGeom prst="rect">
            <a:avLst/>
          </a:prstGeom>
        </p:spPr>
      </p:pic>
      <p:sp>
        <p:nvSpPr>
          <p:cNvPr id="6" name="Shape 1"/>
          <p:cNvSpPr/>
          <p:nvPr/>
        </p:nvSpPr>
        <p:spPr>
          <a:xfrm>
            <a:off x="10344607" y="1028700"/>
            <a:ext cx="19202" cy="2381098"/>
          </a:xfrm>
          <a:prstGeom prst="rect">
            <a:avLst/>
          </a:prstGeom>
          <a:solidFill>
            <a:srgbClr val="1B4B8C">
              <a:alpha val="1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7" name="Shape 2"/>
          <p:cNvSpPr/>
          <p:nvPr/>
        </p:nvSpPr>
        <p:spPr>
          <a:xfrm>
            <a:off x="10710367" y="1371600"/>
            <a:ext cx="19202" cy="1714500"/>
          </a:xfrm>
          <a:prstGeom prst="rect">
            <a:avLst/>
          </a:prstGeom>
          <a:solidFill>
            <a:srgbClr val="1B4B8C">
              <a:alpha val="1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8" name="Shape 3"/>
          <p:cNvSpPr/>
          <p:nvPr/>
        </p:nvSpPr>
        <p:spPr>
          <a:xfrm>
            <a:off x="487375" y="3977640"/>
            <a:ext cx="857707" cy="857707"/>
          </a:xfrm>
          <a:prstGeom prst="rect">
            <a:avLst/>
          </a:prstGeom>
          <a:solidFill>
            <a:srgbClr val="1B4B8C">
              <a:alpha val="4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9" name="Image 3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463040" y="3886200"/>
            <a:ext cx="571500" cy="571500"/>
          </a:xfrm>
          <a:prstGeom prst="rect">
            <a:avLst/>
          </a:prstGeom>
        </p:spPr>
      </p:pic>
      <p:sp>
        <p:nvSpPr>
          <p:cNvPr id="10" name="Shape 4"/>
          <p:cNvSpPr/>
          <p:nvPr/>
        </p:nvSpPr>
        <p:spPr>
          <a:xfrm>
            <a:off x="0" y="-39189"/>
            <a:ext cx="12191695" cy="1114654"/>
          </a:xfrm>
          <a:prstGeom prst="rect">
            <a:avLst/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2" name="Shape 5"/>
          <p:cNvSpPr/>
          <p:nvPr/>
        </p:nvSpPr>
        <p:spPr>
          <a:xfrm>
            <a:off x="8096098" y="556870"/>
            <a:ext cx="1429207" cy="28346"/>
          </a:xfrm>
          <a:prstGeom prst="rect">
            <a:avLst/>
          </a:prstGeom>
          <a:solidFill>
            <a:srgbClr val="FFFFFF">
              <a:alpha val="2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4" name="Shape 6"/>
          <p:cNvSpPr/>
          <p:nvPr/>
        </p:nvSpPr>
        <p:spPr>
          <a:xfrm>
            <a:off x="0" y="1037844"/>
            <a:ext cx="12191695" cy="75895"/>
          </a:xfrm>
          <a:prstGeom prst="rect">
            <a:avLst/>
          </a:prstGeom>
          <a:solidFill>
            <a:srgbClr val="002266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5" name="Text 7"/>
          <p:cNvSpPr txBox="1"/>
          <p:nvPr/>
        </p:nvSpPr>
        <p:spPr>
          <a:xfrm>
            <a:off x="476402" y="333756"/>
            <a:ext cx="11430000" cy="5431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kern="0" spc="38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Sustainability, ESG &amp; Responsible Growth</a:t>
            </a:r>
            <a:endParaRPr lang="en-US" sz="3200" dirty="0"/>
          </a:p>
        </p:txBody>
      </p:sp>
      <p:pic>
        <p:nvPicPr>
          <p:cNvPr id="16" name="Image 6" descr="preencoded.png"/>
          <p:cNvPicPr>
            <a:picLocks noChangeAspect="1"/>
          </p:cNvPicPr>
          <p:nvPr/>
        </p:nvPicPr>
        <p:blipFill>
          <a:blip r:embed="rId6"/>
          <a:srcRect t="181" b="181"/>
          <a:stretch/>
        </p:blipFill>
        <p:spPr>
          <a:xfrm>
            <a:off x="9552737" y="286207"/>
            <a:ext cx="2171700" cy="476402"/>
          </a:xfrm>
          <a:prstGeom prst="rect">
            <a:avLst/>
          </a:prstGeom>
        </p:spPr>
      </p:pic>
      <p:sp>
        <p:nvSpPr>
          <p:cNvPr id="17" name="Text 8"/>
          <p:cNvSpPr txBox="1"/>
          <p:nvPr/>
        </p:nvSpPr>
        <p:spPr>
          <a:xfrm>
            <a:off x="838505" y="1509674"/>
            <a:ext cx="1610258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What We Do</a:t>
            </a:r>
            <a:endParaRPr lang="en-US" sz="2000" dirty="0"/>
          </a:p>
        </p:txBody>
      </p:sp>
      <p:sp>
        <p:nvSpPr>
          <p:cNvPr id="18" name="Text 9"/>
          <p:cNvSpPr txBox="1"/>
          <p:nvPr/>
        </p:nvSpPr>
        <p:spPr>
          <a:xfrm>
            <a:off x="6676949" y="1509674"/>
            <a:ext cx="2794406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1A1A1A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Benefits &amp; Outcomes</a:t>
            </a:r>
            <a:endParaRPr lang="en-US" sz="2000" dirty="0"/>
          </a:p>
        </p:txBody>
      </p:sp>
      <p:sp>
        <p:nvSpPr>
          <p:cNvPr id="19" name="Shape 10"/>
          <p:cNvSpPr/>
          <p:nvPr/>
        </p:nvSpPr>
        <p:spPr>
          <a:xfrm>
            <a:off x="6286500" y="2152498"/>
            <a:ext cx="5429707" cy="705002"/>
          </a:xfrm>
          <a:prstGeom prst="roundRect">
            <a:avLst>
              <a:gd name="adj" fmla="val 14022"/>
            </a:avLst>
          </a:prstGeom>
          <a:solidFill>
            <a:srgbClr val="F8F9FB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76200" dist="25400" dir="16200000" algn="bl" rotWithShape="0">
              <a:srgbClr val="1B4B8C">
                <a:alpha val="6000"/>
              </a:srgbClr>
            </a:outerShdw>
          </a:effectLst>
        </p:spPr>
      </p:sp>
      <p:sp>
        <p:nvSpPr>
          <p:cNvPr id="20" name="Text 11"/>
          <p:cNvSpPr txBox="1"/>
          <p:nvPr/>
        </p:nvSpPr>
        <p:spPr>
          <a:xfrm>
            <a:off x="6886346" y="2276856"/>
            <a:ext cx="4734763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33A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Enhanced stakeholder trust</a:t>
            </a:r>
            <a:r>
              <a:rPr lang="en-US" sz="1600" dirty="0">
                <a:solidFill>
                  <a:srgbClr val="1A1A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and risk mitigation through transparent practices</a:t>
            </a:r>
            <a:endParaRPr lang="en-US" sz="1600" dirty="0"/>
          </a:p>
        </p:txBody>
      </p:sp>
      <p:sp>
        <p:nvSpPr>
          <p:cNvPr id="21" name="Shape 12"/>
          <p:cNvSpPr/>
          <p:nvPr/>
        </p:nvSpPr>
        <p:spPr>
          <a:xfrm>
            <a:off x="6286500" y="2980944"/>
            <a:ext cx="5429707" cy="590702"/>
          </a:xfrm>
          <a:prstGeom prst="roundRect">
            <a:avLst>
              <a:gd name="adj" fmla="val 19974"/>
            </a:avLst>
          </a:prstGeom>
          <a:solidFill>
            <a:srgbClr val="F8F9FB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76200" dist="25400" dir="16200000" algn="bl" rotWithShape="0">
              <a:srgbClr val="1B4B8C">
                <a:alpha val="6000"/>
              </a:srgbClr>
            </a:outerShdw>
          </a:effectLst>
        </p:spPr>
      </p:sp>
      <p:sp>
        <p:nvSpPr>
          <p:cNvPr id="22" name="Text 13"/>
          <p:cNvSpPr txBox="1"/>
          <p:nvPr/>
        </p:nvSpPr>
        <p:spPr>
          <a:xfrm>
            <a:off x="6886346" y="3161995"/>
            <a:ext cx="522031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33A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Compliance with global standards</a:t>
            </a:r>
            <a:r>
              <a:rPr lang="en-US" sz="1600" dirty="0">
                <a:solidFill>
                  <a:srgbClr val="1A1A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and comprehensive ESG disclosures</a:t>
            </a:r>
            <a:endParaRPr lang="en-US" sz="1600" dirty="0"/>
          </a:p>
        </p:txBody>
      </p:sp>
      <p:sp>
        <p:nvSpPr>
          <p:cNvPr id="23" name="Shape 14"/>
          <p:cNvSpPr/>
          <p:nvPr/>
        </p:nvSpPr>
        <p:spPr>
          <a:xfrm>
            <a:off x="6286500" y="3696005"/>
            <a:ext cx="5429707" cy="590702"/>
          </a:xfrm>
          <a:prstGeom prst="roundRect">
            <a:avLst>
              <a:gd name="adj" fmla="val 19974"/>
            </a:avLst>
          </a:prstGeom>
          <a:solidFill>
            <a:srgbClr val="F8F9FB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76200" dist="25400" dir="16200000" algn="bl" rotWithShape="0">
              <a:srgbClr val="1B4B8C">
                <a:alpha val="6000"/>
              </a:srgbClr>
            </a:outerShdw>
          </a:effectLst>
        </p:spPr>
      </p:sp>
      <p:sp>
        <p:nvSpPr>
          <p:cNvPr id="24" name="Text 15"/>
          <p:cNvSpPr txBox="1"/>
          <p:nvPr/>
        </p:nvSpPr>
        <p:spPr>
          <a:xfrm>
            <a:off x="6886346" y="3877056"/>
            <a:ext cx="432145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33A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Efficiency gains</a:t>
            </a:r>
            <a:r>
              <a:rPr lang="en-US" sz="1600" dirty="0">
                <a:solidFill>
                  <a:srgbClr val="1A1A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in energy, waste, and water management</a:t>
            </a:r>
            <a:endParaRPr lang="en-US" sz="1600" dirty="0"/>
          </a:p>
        </p:txBody>
      </p:sp>
      <p:sp>
        <p:nvSpPr>
          <p:cNvPr id="25" name="Shape 16"/>
          <p:cNvSpPr/>
          <p:nvPr/>
        </p:nvSpPr>
        <p:spPr>
          <a:xfrm>
            <a:off x="6286500" y="4410151"/>
            <a:ext cx="5429707" cy="590702"/>
          </a:xfrm>
          <a:prstGeom prst="roundRect">
            <a:avLst>
              <a:gd name="adj" fmla="val 19974"/>
            </a:avLst>
          </a:prstGeom>
          <a:solidFill>
            <a:srgbClr val="F8F9FB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76200" dist="25400" dir="16200000" algn="bl" rotWithShape="0">
              <a:srgbClr val="1B4B8C">
                <a:alpha val="6000"/>
              </a:srgbClr>
            </a:outerShdw>
          </a:effectLst>
        </p:spPr>
      </p:sp>
      <p:sp>
        <p:nvSpPr>
          <p:cNvPr id="26" name="Text 17"/>
          <p:cNvSpPr txBox="1"/>
          <p:nvPr/>
        </p:nvSpPr>
        <p:spPr>
          <a:xfrm>
            <a:off x="6886346" y="4591202"/>
            <a:ext cx="46012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033A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ESG ratings readiness</a:t>
            </a:r>
            <a:r>
              <a:rPr lang="en-US" sz="1600" dirty="0">
                <a:solidFill>
                  <a:srgbClr val="1A1A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with measurable sustainability metrics</a:t>
            </a:r>
            <a:endParaRPr lang="en-US" sz="1600" dirty="0"/>
          </a:p>
        </p:txBody>
      </p:sp>
      <p:pic>
        <p:nvPicPr>
          <p:cNvPr id="27" name="Image 7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476402" y="1545336"/>
            <a:ext cx="247802" cy="247802"/>
          </a:xfrm>
          <a:prstGeom prst="rect">
            <a:avLst/>
          </a:prstGeom>
        </p:spPr>
      </p:pic>
      <p:pic>
        <p:nvPicPr>
          <p:cNvPr id="28" name="Image 8" descr="preencoded.png"/>
          <p:cNvPicPr>
            <a:picLocks noChangeAspect="1"/>
          </p:cNvPicPr>
          <p:nvPr/>
        </p:nvPicPr>
        <p:blipFill>
          <a:blip r:embed="rId8"/>
          <a:srcRect t="-476" b="-476"/>
          <a:stretch/>
        </p:blipFill>
        <p:spPr>
          <a:xfrm>
            <a:off x="6286500" y="1545336"/>
            <a:ext cx="276149" cy="247802"/>
          </a:xfrm>
          <a:prstGeom prst="rect">
            <a:avLst/>
          </a:prstGeom>
        </p:spPr>
      </p:pic>
      <p:pic>
        <p:nvPicPr>
          <p:cNvPr id="29" name="Image 9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6486754" y="2381098"/>
            <a:ext cx="228600" cy="228600"/>
          </a:xfrm>
          <a:prstGeom prst="rect">
            <a:avLst/>
          </a:prstGeom>
        </p:spPr>
      </p:pic>
      <p:pic>
        <p:nvPicPr>
          <p:cNvPr id="30" name="Image 10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6486754" y="3152851"/>
            <a:ext cx="228600" cy="228600"/>
          </a:xfrm>
          <a:prstGeom prst="rect">
            <a:avLst/>
          </a:prstGeom>
        </p:spPr>
      </p:pic>
      <p:pic>
        <p:nvPicPr>
          <p:cNvPr id="31" name="Image 11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6486754" y="3866998"/>
            <a:ext cx="228600" cy="228600"/>
          </a:xfrm>
          <a:prstGeom prst="rect">
            <a:avLst/>
          </a:prstGeom>
        </p:spPr>
      </p:pic>
      <p:pic>
        <p:nvPicPr>
          <p:cNvPr id="32" name="Image 12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6486754" y="4581144"/>
            <a:ext cx="228600" cy="228600"/>
          </a:xfrm>
          <a:prstGeom prst="rect">
            <a:avLst/>
          </a:prstGeom>
        </p:spPr>
      </p:pic>
      <p:sp>
        <p:nvSpPr>
          <p:cNvPr id="33" name="Shape 18"/>
          <p:cNvSpPr/>
          <p:nvPr/>
        </p:nvSpPr>
        <p:spPr>
          <a:xfrm>
            <a:off x="476402" y="2152498"/>
            <a:ext cx="5429707" cy="761695"/>
          </a:xfrm>
          <a:prstGeom prst="roundRect">
            <a:avLst>
              <a:gd name="adj" fmla="val 12005"/>
            </a:avLst>
          </a:prstGeom>
          <a:solidFill>
            <a:srgbClr val="F8F9FB"/>
          </a:solidFill>
          <a:ln/>
          <a:effectLst>
            <a:outerShdw blurRad="101600" dist="25400" dir="16200000" algn="bl" rotWithShape="0">
              <a:srgbClr val="1B4B8C">
                <a:alpha val="8000"/>
              </a:srgbClr>
            </a:outerShdw>
          </a:effectLst>
        </p:spPr>
      </p:sp>
      <p:sp>
        <p:nvSpPr>
          <p:cNvPr id="34" name="Shape 19"/>
          <p:cNvSpPr/>
          <p:nvPr/>
        </p:nvSpPr>
        <p:spPr>
          <a:xfrm>
            <a:off x="476402" y="2152498"/>
            <a:ext cx="47549" cy="761695"/>
          </a:xfrm>
          <a:prstGeom prst="rect">
            <a:avLst/>
          </a:prstGeom>
          <a:solidFill>
            <a:srgbClr val="0033A0"/>
          </a:solidFill>
          <a:ln w="12700">
            <a:solidFill>
              <a:srgbClr val="0033A0">
                <a:alpha val="0"/>
              </a:srgbClr>
            </a:solidFill>
            <a:prstDash val="solid"/>
          </a:ln>
        </p:spPr>
      </p:sp>
      <p:sp>
        <p:nvSpPr>
          <p:cNvPr id="35" name="Shape 20"/>
          <p:cNvSpPr/>
          <p:nvPr/>
        </p:nvSpPr>
        <p:spPr>
          <a:xfrm>
            <a:off x="5572354" y="2152498"/>
            <a:ext cx="286207" cy="286207"/>
          </a:xfrm>
          <a:prstGeom prst="roundRect">
            <a:avLst>
              <a:gd name="adj" fmla="val 85197"/>
            </a:avLst>
          </a:prstGeom>
          <a:solidFill>
            <a:srgbClr val="0033A0">
              <a:alpha val="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6" name="Shape 21"/>
          <p:cNvSpPr/>
          <p:nvPr/>
        </p:nvSpPr>
        <p:spPr>
          <a:xfrm>
            <a:off x="714146" y="2305202"/>
            <a:ext cx="457200" cy="457200"/>
          </a:xfrm>
          <a:prstGeom prst="ellipse">
            <a:avLst/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76200" dist="25400" dir="16200000" algn="bl" rotWithShape="0">
              <a:srgbClr val="0033A0">
                <a:alpha val="30000"/>
              </a:srgbClr>
            </a:outerShdw>
          </a:effectLst>
        </p:spPr>
      </p:sp>
      <p:pic>
        <p:nvPicPr>
          <p:cNvPr id="37" name="Image 13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838505" y="2428646"/>
            <a:ext cx="209398" cy="209398"/>
          </a:xfrm>
          <a:prstGeom prst="rect">
            <a:avLst/>
          </a:prstGeom>
        </p:spPr>
      </p:pic>
      <p:sp>
        <p:nvSpPr>
          <p:cNvPr id="38" name="Text 22"/>
          <p:cNvSpPr txBox="1"/>
          <p:nvPr/>
        </p:nvSpPr>
        <p:spPr>
          <a:xfrm>
            <a:off x="1343254" y="2305202"/>
            <a:ext cx="44869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dirty="0">
                <a:solidFill>
                  <a:srgbClr val="1A1A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Sustainability &amp; ESG Strategy</a:t>
            </a:r>
            <a:endParaRPr lang="en-US" dirty="0"/>
          </a:p>
        </p:txBody>
      </p:sp>
      <p:sp>
        <p:nvSpPr>
          <p:cNvPr id="39" name="Shape 23"/>
          <p:cNvSpPr/>
          <p:nvPr/>
        </p:nvSpPr>
        <p:spPr>
          <a:xfrm>
            <a:off x="476402" y="3057754"/>
            <a:ext cx="5429707" cy="761695"/>
          </a:xfrm>
          <a:prstGeom prst="roundRect">
            <a:avLst>
              <a:gd name="adj" fmla="val 12005"/>
            </a:avLst>
          </a:prstGeom>
          <a:solidFill>
            <a:srgbClr val="F8F9FB"/>
          </a:solidFill>
          <a:ln/>
          <a:effectLst>
            <a:outerShdw blurRad="101600" dist="25400" dir="16200000" algn="bl" rotWithShape="0">
              <a:srgbClr val="1B4B8C">
                <a:alpha val="8000"/>
              </a:srgbClr>
            </a:outerShdw>
          </a:effectLst>
        </p:spPr>
      </p:sp>
      <p:sp>
        <p:nvSpPr>
          <p:cNvPr id="40" name="Shape 24"/>
          <p:cNvSpPr/>
          <p:nvPr/>
        </p:nvSpPr>
        <p:spPr>
          <a:xfrm>
            <a:off x="476402" y="3057754"/>
            <a:ext cx="47549" cy="761695"/>
          </a:xfrm>
          <a:prstGeom prst="rect">
            <a:avLst/>
          </a:prstGeom>
          <a:solidFill>
            <a:srgbClr val="0033A0"/>
          </a:solidFill>
          <a:ln w="12700">
            <a:solidFill>
              <a:srgbClr val="0033A0">
                <a:alpha val="0"/>
              </a:srgbClr>
            </a:solidFill>
            <a:prstDash val="solid"/>
          </a:ln>
        </p:spPr>
      </p:sp>
      <p:sp>
        <p:nvSpPr>
          <p:cNvPr id="41" name="Shape 25"/>
          <p:cNvSpPr/>
          <p:nvPr/>
        </p:nvSpPr>
        <p:spPr>
          <a:xfrm>
            <a:off x="5572354" y="3057754"/>
            <a:ext cx="286207" cy="286207"/>
          </a:xfrm>
          <a:prstGeom prst="roundRect">
            <a:avLst>
              <a:gd name="adj" fmla="val 85197"/>
            </a:avLst>
          </a:prstGeom>
          <a:solidFill>
            <a:srgbClr val="0033A0">
              <a:alpha val="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2" name="Shape 26"/>
          <p:cNvSpPr/>
          <p:nvPr/>
        </p:nvSpPr>
        <p:spPr>
          <a:xfrm>
            <a:off x="714146" y="3209544"/>
            <a:ext cx="457200" cy="457200"/>
          </a:xfrm>
          <a:prstGeom prst="ellipse">
            <a:avLst/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76200" dist="25400" dir="16200000" algn="bl" rotWithShape="0">
              <a:srgbClr val="0033A0">
                <a:alpha val="30000"/>
              </a:srgbClr>
            </a:outerShdw>
          </a:effectLst>
        </p:spPr>
      </p:sp>
      <p:pic>
        <p:nvPicPr>
          <p:cNvPr id="43" name="Image 14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838505" y="3333902"/>
            <a:ext cx="209398" cy="209398"/>
          </a:xfrm>
          <a:prstGeom prst="rect">
            <a:avLst/>
          </a:prstGeom>
        </p:spPr>
      </p:pic>
      <p:sp>
        <p:nvSpPr>
          <p:cNvPr id="44" name="Text 27"/>
          <p:cNvSpPr txBox="1"/>
          <p:nvPr/>
        </p:nvSpPr>
        <p:spPr>
          <a:xfrm>
            <a:off x="1343254" y="3209544"/>
            <a:ext cx="44869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dirty="0">
                <a:solidFill>
                  <a:srgbClr val="1A1A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ESG Performance Measurement &amp; Reporting</a:t>
            </a:r>
            <a:endParaRPr lang="en-US" dirty="0"/>
          </a:p>
        </p:txBody>
      </p:sp>
      <p:sp>
        <p:nvSpPr>
          <p:cNvPr id="45" name="Shape 28"/>
          <p:cNvSpPr/>
          <p:nvPr/>
        </p:nvSpPr>
        <p:spPr>
          <a:xfrm>
            <a:off x="476402" y="3962095"/>
            <a:ext cx="5429707" cy="761695"/>
          </a:xfrm>
          <a:prstGeom prst="roundRect">
            <a:avLst>
              <a:gd name="adj" fmla="val 12005"/>
            </a:avLst>
          </a:prstGeom>
          <a:solidFill>
            <a:srgbClr val="F8F9FB"/>
          </a:solidFill>
          <a:ln/>
          <a:effectLst>
            <a:outerShdw blurRad="101600" dist="25400" dir="16200000" algn="bl" rotWithShape="0">
              <a:srgbClr val="1B4B8C">
                <a:alpha val="8000"/>
              </a:srgbClr>
            </a:outerShdw>
          </a:effectLst>
        </p:spPr>
      </p:sp>
      <p:sp>
        <p:nvSpPr>
          <p:cNvPr id="46" name="Shape 29"/>
          <p:cNvSpPr/>
          <p:nvPr/>
        </p:nvSpPr>
        <p:spPr>
          <a:xfrm>
            <a:off x="476402" y="3962095"/>
            <a:ext cx="47549" cy="761695"/>
          </a:xfrm>
          <a:prstGeom prst="rect">
            <a:avLst/>
          </a:prstGeom>
          <a:solidFill>
            <a:srgbClr val="0033A0"/>
          </a:solidFill>
          <a:ln w="12700">
            <a:solidFill>
              <a:srgbClr val="0033A0">
                <a:alpha val="0"/>
              </a:srgbClr>
            </a:solidFill>
            <a:prstDash val="solid"/>
          </a:ln>
        </p:spPr>
      </p:sp>
      <p:sp>
        <p:nvSpPr>
          <p:cNvPr id="47" name="Shape 30"/>
          <p:cNvSpPr/>
          <p:nvPr/>
        </p:nvSpPr>
        <p:spPr>
          <a:xfrm>
            <a:off x="5572354" y="3962095"/>
            <a:ext cx="286207" cy="286207"/>
          </a:xfrm>
          <a:prstGeom prst="roundRect">
            <a:avLst>
              <a:gd name="adj" fmla="val 85197"/>
            </a:avLst>
          </a:prstGeom>
          <a:solidFill>
            <a:srgbClr val="0033A0">
              <a:alpha val="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8" name="Shape 31"/>
          <p:cNvSpPr/>
          <p:nvPr/>
        </p:nvSpPr>
        <p:spPr>
          <a:xfrm>
            <a:off x="714146" y="4114800"/>
            <a:ext cx="457200" cy="457200"/>
          </a:xfrm>
          <a:prstGeom prst="ellipse">
            <a:avLst/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76200" dist="25400" dir="16200000" algn="bl" rotWithShape="0">
              <a:srgbClr val="0033A0">
                <a:alpha val="30000"/>
              </a:srgbClr>
            </a:outerShdw>
          </a:effectLst>
        </p:spPr>
      </p:sp>
      <p:pic>
        <p:nvPicPr>
          <p:cNvPr id="49" name="Image 15" descr="preencoded.png"/>
          <p:cNvPicPr>
            <a:picLocks noChangeAspect="1"/>
          </p:cNvPicPr>
          <p:nvPr/>
        </p:nvPicPr>
        <p:blipFill>
          <a:blip r:embed="rId12"/>
          <a:srcRect l="-1004" r="-1004"/>
          <a:stretch/>
        </p:blipFill>
        <p:spPr>
          <a:xfrm>
            <a:off x="809244" y="4238244"/>
            <a:ext cx="267005" cy="209398"/>
          </a:xfrm>
          <a:prstGeom prst="rect">
            <a:avLst/>
          </a:prstGeom>
        </p:spPr>
      </p:pic>
      <p:sp>
        <p:nvSpPr>
          <p:cNvPr id="50" name="Text 32"/>
          <p:cNvSpPr txBox="1"/>
          <p:nvPr/>
        </p:nvSpPr>
        <p:spPr>
          <a:xfrm>
            <a:off x="1343254" y="4114800"/>
            <a:ext cx="44869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dirty="0">
                <a:solidFill>
                  <a:srgbClr val="1A1A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CSR Programme Design</a:t>
            </a:r>
            <a:endParaRPr lang="en-US" dirty="0"/>
          </a:p>
        </p:txBody>
      </p:sp>
      <p:sp>
        <p:nvSpPr>
          <p:cNvPr id="51" name="Shape 33"/>
          <p:cNvSpPr/>
          <p:nvPr/>
        </p:nvSpPr>
        <p:spPr>
          <a:xfrm>
            <a:off x="476402" y="4867351"/>
            <a:ext cx="5429707" cy="761695"/>
          </a:xfrm>
          <a:prstGeom prst="roundRect">
            <a:avLst>
              <a:gd name="adj" fmla="val 12005"/>
            </a:avLst>
          </a:prstGeom>
          <a:solidFill>
            <a:srgbClr val="F8F9FB"/>
          </a:solidFill>
          <a:ln/>
          <a:effectLst>
            <a:outerShdw blurRad="101600" dist="25400" dir="16200000" algn="bl" rotWithShape="0">
              <a:srgbClr val="1B4B8C">
                <a:alpha val="8000"/>
              </a:srgbClr>
            </a:outerShdw>
          </a:effectLst>
        </p:spPr>
      </p:sp>
      <p:sp>
        <p:nvSpPr>
          <p:cNvPr id="52" name="Shape 34"/>
          <p:cNvSpPr/>
          <p:nvPr/>
        </p:nvSpPr>
        <p:spPr>
          <a:xfrm>
            <a:off x="476402" y="4867351"/>
            <a:ext cx="47549" cy="761695"/>
          </a:xfrm>
          <a:prstGeom prst="rect">
            <a:avLst/>
          </a:prstGeom>
          <a:solidFill>
            <a:srgbClr val="0033A0"/>
          </a:solidFill>
          <a:ln w="12700">
            <a:solidFill>
              <a:srgbClr val="0033A0">
                <a:alpha val="0"/>
              </a:srgbClr>
            </a:solidFill>
            <a:prstDash val="solid"/>
          </a:ln>
        </p:spPr>
      </p:sp>
      <p:sp>
        <p:nvSpPr>
          <p:cNvPr id="53" name="Shape 35"/>
          <p:cNvSpPr/>
          <p:nvPr/>
        </p:nvSpPr>
        <p:spPr>
          <a:xfrm>
            <a:off x="5572354" y="4867351"/>
            <a:ext cx="286207" cy="286207"/>
          </a:xfrm>
          <a:prstGeom prst="roundRect">
            <a:avLst>
              <a:gd name="adj" fmla="val 85197"/>
            </a:avLst>
          </a:prstGeom>
          <a:solidFill>
            <a:srgbClr val="0033A0">
              <a:alpha val="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4" name="Shape 36"/>
          <p:cNvSpPr/>
          <p:nvPr/>
        </p:nvSpPr>
        <p:spPr>
          <a:xfrm>
            <a:off x="714146" y="5020056"/>
            <a:ext cx="457200" cy="457200"/>
          </a:xfrm>
          <a:prstGeom prst="ellipse">
            <a:avLst/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76200" dist="25400" dir="16200000" algn="bl" rotWithShape="0">
              <a:srgbClr val="0033A0">
                <a:alpha val="30000"/>
              </a:srgbClr>
            </a:outerShdw>
          </a:effectLst>
        </p:spPr>
      </p:sp>
      <p:pic>
        <p:nvPicPr>
          <p:cNvPr id="55" name="Image 16" descr="preencoded.png"/>
          <p:cNvPicPr>
            <a:picLocks noChangeAspect="1"/>
          </p:cNvPicPr>
          <p:nvPr/>
        </p:nvPicPr>
        <p:blipFill>
          <a:blip r:embed="rId13"/>
          <a:srcRect l="-1004" r="-1004"/>
          <a:stretch/>
        </p:blipFill>
        <p:spPr>
          <a:xfrm>
            <a:off x="809244" y="5143500"/>
            <a:ext cx="267005" cy="209398"/>
          </a:xfrm>
          <a:prstGeom prst="rect">
            <a:avLst/>
          </a:prstGeom>
        </p:spPr>
      </p:pic>
      <p:sp>
        <p:nvSpPr>
          <p:cNvPr id="56" name="Text 37"/>
          <p:cNvSpPr txBox="1"/>
          <p:nvPr/>
        </p:nvSpPr>
        <p:spPr>
          <a:xfrm>
            <a:off x="1343254" y="5020056"/>
            <a:ext cx="44869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dirty="0">
                <a:solidFill>
                  <a:srgbClr val="1A1A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DEI &amp; Ethical Supply Chain Initiatives</a:t>
            </a:r>
            <a:endParaRPr lang="en-US" dirty="0"/>
          </a:p>
        </p:txBody>
      </p:sp>
      <p:sp>
        <p:nvSpPr>
          <p:cNvPr id="57" name="Shape 38"/>
          <p:cNvSpPr/>
          <p:nvPr/>
        </p:nvSpPr>
        <p:spPr>
          <a:xfrm>
            <a:off x="6286500" y="5248656"/>
            <a:ext cx="5429707" cy="857707"/>
          </a:xfrm>
          <a:prstGeom prst="roundRect">
            <a:avLst>
              <a:gd name="adj" fmla="val 9476"/>
            </a:avLst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114300" dist="38100" dir="16200000" algn="bl" rotWithShape="0">
              <a:srgbClr val="0033A0">
                <a:alpha val="30000"/>
              </a:srgbClr>
            </a:outerShdw>
          </a:effectLst>
        </p:spPr>
      </p:sp>
      <p:sp>
        <p:nvSpPr>
          <p:cNvPr id="58" name="Shape 39"/>
          <p:cNvSpPr/>
          <p:nvPr/>
        </p:nvSpPr>
        <p:spPr>
          <a:xfrm>
            <a:off x="10830154" y="4819802"/>
            <a:ext cx="1429207" cy="1429207"/>
          </a:xfrm>
          <a:prstGeom prst="ellipse">
            <a:avLst/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59" name="Image 17" descr="preencoded.png"/>
          <p:cNvPicPr>
            <a:picLocks noChangeAspect="1"/>
          </p:cNvPicPr>
          <p:nvPr/>
        </p:nvPicPr>
        <p:blipFill>
          <a:blip r:embed="rId14"/>
          <a:srcRect t="-45" b="-45"/>
          <a:stretch/>
        </p:blipFill>
        <p:spPr>
          <a:xfrm>
            <a:off x="6558077" y="5490972"/>
            <a:ext cx="256946" cy="342900"/>
          </a:xfrm>
          <a:prstGeom prst="rect">
            <a:avLst/>
          </a:prstGeom>
        </p:spPr>
      </p:pic>
      <p:sp>
        <p:nvSpPr>
          <p:cNvPr id="60" name="Text 40"/>
          <p:cNvSpPr txBox="1"/>
          <p:nvPr/>
        </p:nvSpPr>
        <p:spPr>
          <a:xfrm>
            <a:off x="7048195" y="5443423"/>
            <a:ext cx="4572000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Frameworks Aligned to Leading Standards</a:t>
            </a:r>
            <a:endParaRPr lang="en-US" sz="1400" dirty="0"/>
          </a:p>
        </p:txBody>
      </p:sp>
      <p:sp>
        <p:nvSpPr>
          <p:cNvPr id="61" name="Text 41"/>
          <p:cNvSpPr txBox="1"/>
          <p:nvPr/>
        </p:nvSpPr>
        <p:spPr>
          <a:xfrm>
            <a:off x="7048195" y="5724144"/>
            <a:ext cx="4572000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>
                    <a:alpha val="90000"/>
                  </a:srgb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GRI • SASB • TCFD • SDGs • ESG Ratings</a:t>
            </a:r>
            <a:endParaRPr lang="en-US" sz="1200" dirty="0"/>
          </a:p>
        </p:txBody>
      </p:sp>
      <p:sp>
        <p:nvSpPr>
          <p:cNvPr id="62" name="Shape 42"/>
          <p:cNvSpPr/>
          <p:nvPr/>
        </p:nvSpPr>
        <p:spPr>
          <a:xfrm>
            <a:off x="0" y="6801307"/>
            <a:ext cx="12191695" cy="57607"/>
          </a:xfrm>
          <a:prstGeom prst="rect">
            <a:avLst/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63" name="Text 43"/>
          <p:cNvSpPr txBox="1"/>
          <p:nvPr/>
        </p:nvSpPr>
        <p:spPr>
          <a:xfrm>
            <a:off x="11639398" y="6515100"/>
            <a:ext cx="152705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A1A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52805" y="-1429207"/>
            <a:ext cx="3810305" cy="3810305"/>
          </a:xfrm>
          <a:prstGeom prst="ellipse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0096805" y="4953305"/>
            <a:ext cx="2857500" cy="2857500"/>
          </a:xfrm>
          <a:prstGeom prst="ellipse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143500" y="2476195"/>
            <a:ext cx="1904695" cy="1904695"/>
          </a:xfrm>
          <a:prstGeom prst="ellipse">
            <a:avLst/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382305" y="-2857500"/>
            <a:ext cx="5715000" cy="5715000"/>
          </a:xfrm>
          <a:prstGeom prst="rect">
            <a:avLst/>
          </a:prstGeom>
          <a:solidFill>
            <a:srgbClr val="1B4B8C">
              <a:alpha val="1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6782105"/>
            <a:ext cx="12191695" cy="75895"/>
          </a:xfrm>
          <a:prstGeom prst="rect">
            <a:avLst/>
          </a:prstGeom>
          <a:solidFill>
            <a:srgbClr val="1B4B8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8" name="Text 6"/>
          <p:cNvSpPr txBox="1"/>
          <p:nvPr/>
        </p:nvSpPr>
        <p:spPr>
          <a:xfrm>
            <a:off x="476402" y="761695"/>
            <a:ext cx="114300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000" b="1" kern="0" spc="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Our Approach / Methodology</a:t>
            </a:r>
            <a:endParaRPr lang="en-US" sz="4000" dirty="0"/>
          </a:p>
        </p:txBody>
      </p:sp>
      <p:sp>
        <p:nvSpPr>
          <p:cNvPr id="9" name="Text 7"/>
          <p:cNvSpPr txBox="1"/>
          <p:nvPr/>
        </p:nvSpPr>
        <p:spPr>
          <a:xfrm>
            <a:off x="476402" y="1591056"/>
            <a:ext cx="11354105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dirty="0">
                <a:solidFill>
                  <a:srgbClr val="FFFFFF">
                    <a:alpha val="9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systematic 5-phase framework delivering measurable results through structured execution</a:t>
            </a:r>
            <a:endParaRPr lang="en-US" dirty="0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rcRect t="-6" b="-6"/>
          <a:stretch/>
        </p:blipFill>
        <p:spPr>
          <a:xfrm>
            <a:off x="571500" y="3096158"/>
            <a:ext cx="1895551" cy="2391156"/>
          </a:xfrm>
          <a:prstGeom prst="rect">
            <a:avLst/>
          </a:prstGeom>
        </p:spPr>
      </p:pic>
      <p:sp>
        <p:nvSpPr>
          <p:cNvPr id="11" name="Shape 8"/>
          <p:cNvSpPr/>
          <p:nvPr/>
        </p:nvSpPr>
        <p:spPr>
          <a:xfrm>
            <a:off x="495605" y="3020263"/>
            <a:ext cx="286207" cy="286207"/>
          </a:xfrm>
          <a:prstGeom prst="ellipse">
            <a:avLst/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2194560" y="5216652"/>
            <a:ext cx="286207" cy="286207"/>
          </a:xfrm>
          <a:prstGeom prst="ellipse">
            <a:avLst/>
          </a:prstGeom>
          <a:solidFill>
            <a:srgbClr val="0033A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159459" y="3363163"/>
            <a:ext cx="714146" cy="714146"/>
          </a:xfrm>
          <a:prstGeom prst="rect">
            <a:avLst/>
          </a:prstGeom>
        </p:spPr>
      </p:pic>
      <p:pic>
        <p:nvPicPr>
          <p:cNvPr id="15" name="Image 3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345082" y="3535070"/>
            <a:ext cx="342900" cy="342900"/>
          </a:xfrm>
          <a:prstGeom prst="rect">
            <a:avLst/>
          </a:prstGeom>
        </p:spPr>
      </p:pic>
      <p:pic>
        <p:nvPicPr>
          <p:cNvPr id="16" name="Image 4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1645006" y="3287268"/>
            <a:ext cx="304495" cy="304495"/>
          </a:xfrm>
          <a:prstGeom prst="rect">
            <a:avLst/>
          </a:prstGeom>
        </p:spPr>
      </p:pic>
      <p:sp>
        <p:nvSpPr>
          <p:cNvPr id="17" name="Text 10"/>
          <p:cNvSpPr txBox="1"/>
          <p:nvPr/>
        </p:nvSpPr>
        <p:spPr>
          <a:xfrm>
            <a:off x="1717243" y="3324758"/>
            <a:ext cx="16276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200" dirty="0"/>
          </a:p>
        </p:txBody>
      </p:sp>
      <p:sp>
        <p:nvSpPr>
          <p:cNvPr id="18" name="Text 11"/>
          <p:cNvSpPr txBox="1"/>
          <p:nvPr/>
        </p:nvSpPr>
        <p:spPr>
          <a:xfrm>
            <a:off x="705002" y="4134917"/>
            <a:ext cx="1629461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0033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Assess</a:t>
            </a:r>
            <a:endParaRPr lang="en-US" sz="1600" dirty="0"/>
          </a:p>
        </p:txBody>
      </p:sp>
      <p:sp>
        <p:nvSpPr>
          <p:cNvPr id="19" name="Text 12"/>
          <p:cNvSpPr txBox="1"/>
          <p:nvPr/>
        </p:nvSpPr>
        <p:spPr>
          <a:xfrm>
            <a:off x="771956" y="4397806"/>
            <a:ext cx="1601115" cy="6007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4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Diagnose current state through data analysis and stakeholder insights</a:t>
            </a:r>
            <a:endParaRPr lang="en-US" sz="1400" dirty="0"/>
          </a:p>
        </p:txBody>
      </p:sp>
      <p:sp>
        <p:nvSpPr>
          <p:cNvPr id="20" name="Shape 13"/>
          <p:cNvSpPr/>
          <p:nvPr/>
        </p:nvSpPr>
        <p:spPr>
          <a:xfrm>
            <a:off x="2623414" y="3909060"/>
            <a:ext cx="75895" cy="75895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21" name="Image 5" descr="preencoded.png"/>
          <p:cNvPicPr>
            <a:picLocks noChangeAspect="1"/>
          </p:cNvPicPr>
          <p:nvPr/>
        </p:nvPicPr>
        <p:blipFill>
          <a:blip r:embed="rId7"/>
          <a:srcRect l="-743" r="-743"/>
          <a:stretch/>
        </p:blipFill>
        <p:spPr>
          <a:xfrm>
            <a:off x="2509114" y="4103827"/>
            <a:ext cx="304495" cy="342900"/>
          </a:xfrm>
          <a:prstGeom prst="rect">
            <a:avLst/>
          </a:prstGeom>
        </p:spPr>
      </p:pic>
      <p:sp>
        <p:nvSpPr>
          <p:cNvPr id="22" name="Shape 14"/>
          <p:cNvSpPr/>
          <p:nvPr/>
        </p:nvSpPr>
        <p:spPr>
          <a:xfrm>
            <a:off x="2623414" y="4594860"/>
            <a:ext cx="75895" cy="75895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23" name="Image 6" descr="preencoded.png"/>
          <p:cNvPicPr>
            <a:picLocks noChangeAspect="1"/>
          </p:cNvPicPr>
          <p:nvPr/>
        </p:nvPicPr>
        <p:blipFill>
          <a:blip r:embed="rId8"/>
          <a:srcRect t="-6" b="-6"/>
          <a:stretch/>
        </p:blipFill>
        <p:spPr>
          <a:xfrm>
            <a:off x="2861158" y="3096158"/>
            <a:ext cx="1895551" cy="2391156"/>
          </a:xfrm>
          <a:prstGeom prst="rect">
            <a:avLst/>
          </a:prstGeom>
        </p:spPr>
      </p:pic>
      <p:sp>
        <p:nvSpPr>
          <p:cNvPr id="24" name="Shape 15"/>
          <p:cNvSpPr/>
          <p:nvPr/>
        </p:nvSpPr>
        <p:spPr>
          <a:xfrm>
            <a:off x="2785262" y="3020263"/>
            <a:ext cx="286207" cy="286207"/>
          </a:xfrm>
          <a:prstGeom prst="ellipse">
            <a:avLst/>
          </a:prstGeom>
          <a:solidFill>
            <a:srgbClr val="1B4B8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25" name="Shape 16"/>
          <p:cNvSpPr/>
          <p:nvPr/>
        </p:nvSpPr>
        <p:spPr>
          <a:xfrm>
            <a:off x="4484218" y="5216652"/>
            <a:ext cx="286207" cy="286207"/>
          </a:xfrm>
          <a:prstGeom prst="ellipse">
            <a:avLst/>
          </a:prstGeom>
          <a:solidFill>
            <a:srgbClr val="1B4B8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27" name="Image 8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3449117" y="3363163"/>
            <a:ext cx="714146" cy="714146"/>
          </a:xfrm>
          <a:prstGeom prst="rect">
            <a:avLst/>
          </a:prstGeom>
        </p:spPr>
      </p:pic>
      <p:pic>
        <p:nvPicPr>
          <p:cNvPr id="28" name="Image 9" descr="preencoded.png"/>
          <p:cNvPicPr>
            <a:picLocks noChangeAspect="1"/>
          </p:cNvPicPr>
          <p:nvPr/>
        </p:nvPicPr>
        <p:blipFill>
          <a:blip r:embed="rId10"/>
          <a:srcRect t="-45" b="-45"/>
          <a:stretch/>
        </p:blipFill>
        <p:spPr>
          <a:xfrm>
            <a:off x="3677717" y="3535070"/>
            <a:ext cx="256946" cy="342900"/>
          </a:xfrm>
          <a:prstGeom prst="rect">
            <a:avLst/>
          </a:prstGeom>
        </p:spPr>
      </p:pic>
      <p:pic>
        <p:nvPicPr>
          <p:cNvPr id="29" name="Image 10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3934663" y="3287268"/>
            <a:ext cx="304495" cy="304495"/>
          </a:xfrm>
          <a:prstGeom prst="rect">
            <a:avLst/>
          </a:prstGeom>
        </p:spPr>
      </p:pic>
      <p:sp>
        <p:nvSpPr>
          <p:cNvPr id="30" name="Text 17"/>
          <p:cNvSpPr txBox="1"/>
          <p:nvPr/>
        </p:nvSpPr>
        <p:spPr>
          <a:xfrm>
            <a:off x="4006901" y="3324758"/>
            <a:ext cx="16276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31" name="Text 18"/>
          <p:cNvSpPr txBox="1"/>
          <p:nvPr/>
        </p:nvSpPr>
        <p:spPr>
          <a:xfrm>
            <a:off x="2994660" y="4134917"/>
            <a:ext cx="1629461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0033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Strategize</a:t>
            </a:r>
            <a:endParaRPr lang="en-US" dirty="0"/>
          </a:p>
        </p:txBody>
      </p:sp>
      <p:sp>
        <p:nvSpPr>
          <p:cNvPr id="32" name="Text 19"/>
          <p:cNvSpPr txBox="1"/>
          <p:nvPr/>
        </p:nvSpPr>
        <p:spPr>
          <a:xfrm>
            <a:off x="3076753" y="4540606"/>
            <a:ext cx="1516075" cy="6007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4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Prioritise initiatives and build business case with roadmap</a:t>
            </a:r>
            <a:endParaRPr lang="en-US" sz="1400" dirty="0"/>
          </a:p>
        </p:txBody>
      </p:sp>
      <p:sp>
        <p:nvSpPr>
          <p:cNvPr id="33" name="Shape 20"/>
          <p:cNvSpPr/>
          <p:nvPr/>
        </p:nvSpPr>
        <p:spPr>
          <a:xfrm>
            <a:off x="4913071" y="3909060"/>
            <a:ext cx="75895" cy="75895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34" name="Image 11" descr="preencoded.png"/>
          <p:cNvPicPr>
            <a:picLocks noChangeAspect="1"/>
          </p:cNvPicPr>
          <p:nvPr/>
        </p:nvPicPr>
        <p:blipFill>
          <a:blip r:embed="rId7"/>
          <a:srcRect l="-743" r="-743"/>
          <a:stretch/>
        </p:blipFill>
        <p:spPr>
          <a:xfrm>
            <a:off x="4798771" y="4103827"/>
            <a:ext cx="304495" cy="342900"/>
          </a:xfrm>
          <a:prstGeom prst="rect">
            <a:avLst/>
          </a:prstGeom>
        </p:spPr>
      </p:pic>
      <p:sp>
        <p:nvSpPr>
          <p:cNvPr id="35" name="Shape 21"/>
          <p:cNvSpPr/>
          <p:nvPr/>
        </p:nvSpPr>
        <p:spPr>
          <a:xfrm>
            <a:off x="4913071" y="4594860"/>
            <a:ext cx="75895" cy="75895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36" name="Image 12" descr="preencoded.png"/>
          <p:cNvPicPr>
            <a:picLocks noChangeAspect="1"/>
          </p:cNvPicPr>
          <p:nvPr/>
        </p:nvPicPr>
        <p:blipFill>
          <a:blip r:embed="rId12"/>
          <a:srcRect t="-6" b="-6"/>
          <a:stretch/>
        </p:blipFill>
        <p:spPr>
          <a:xfrm>
            <a:off x="5150815" y="3096158"/>
            <a:ext cx="1895551" cy="2391156"/>
          </a:xfrm>
          <a:prstGeom prst="rect">
            <a:avLst/>
          </a:prstGeom>
        </p:spPr>
      </p:pic>
      <p:sp>
        <p:nvSpPr>
          <p:cNvPr id="37" name="Shape 22"/>
          <p:cNvSpPr/>
          <p:nvPr/>
        </p:nvSpPr>
        <p:spPr>
          <a:xfrm>
            <a:off x="5074920" y="3020263"/>
            <a:ext cx="286207" cy="286207"/>
          </a:xfrm>
          <a:prstGeom prst="ellipse">
            <a:avLst/>
          </a:prstGeom>
          <a:solidFill>
            <a:srgbClr val="0044A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8" name="Shape 23"/>
          <p:cNvSpPr/>
          <p:nvPr/>
        </p:nvSpPr>
        <p:spPr>
          <a:xfrm>
            <a:off x="6774790" y="5216652"/>
            <a:ext cx="286207" cy="286207"/>
          </a:xfrm>
          <a:prstGeom prst="ellipse">
            <a:avLst/>
          </a:prstGeom>
          <a:solidFill>
            <a:srgbClr val="0044A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40" name="Image 14" descr="preencoded.png"/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5738774" y="3363163"/>
            <a:ext cx="714146" cy="714146"/>
          </a:xfrm>
          <a:prstGeom prst="rect">
            <a:avLst/>
          </a:prstGeom>
        </p:spPr>
      </p:pic>
      <p:pic>
        <p:nvPicPr>
          <p:cNvPr id="41" name="Image 15" descr="preencoded.png"/>
          <p:cNvPicPr>
            <a:picLocks noChangeAspect="1"/>
          </p:cNvPicPr>
          <p:nvPr/>
        </p:nvPicPr>
        <p:blipFill>
          <a:blip r:embed="rId14"/>
          <a:srcRect l="-27" r="-27"/>
          <a:stretch/>
        </p:blipFill>
        <p:spPr>
          <a:xfrm>
            <a:off x="5881421" y="3535070"/>
            <a:ext cx="428854" cy="342900"/>
          </a:xfrm>
          <a:prstGeom prst="rect">
            <a:avLst/>
          </a:prstGeom>
        </p:spPr>
      </p:pic>
      <p:pic>
        <p:nvPicPr>
          <p:cNvPr id="42" name="Image 16" descr="preencoded.png"/>
          <p:cNvPicPr>
            <a:picLocks noChangeAspect="1"/>
          </p:cNvPicPr>
          <p:nvPr/>
        </p:nvPicPr>
        <p:blipFill>
          <a:blip r:embed="rId15"/>
          <a:srcRect/>
          <a:stretch/>
        </p:blipFill>
        <p:spPr>
          <a:xfrm>
            <a:off x="6224321" y="3287268"/>
            <a:ext cx="304495" cy="304495"/>
          </a:xfrm>
          <a:prstGeom prst="rect">
            <a:avLst/>
          </a:prstGeom>
        </p:spPr>
      </p:pic>
      <p:sp>
        <p:nvSpPr>
          <p:cNvPr id="43" name="Text 24"/>
          <p:cNvSpPr txBox="1"/>
          <p:nvPr/>
        </p:nvSpPr>
        <p:spPr>
          <a:xfrm>
            <a:off x="6296558" y="3324758"/>
            <a:ext cx="16276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44" name="Text 25"/>
          <p:cNvSpPr txBox="1"/>
          <p:nvPr/>
        </p:nvSpPr>
        <p:spPr>
          <a:xfrm>
            <a:off x="5297018" y="4147617"/>
            <a:ext cx="1629461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0033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Implement</a:t>
            </a:r>
            <a:endParaRPr lang="en-US" sz="1600" dirty="0"/>
          </a:p>
        </p:txBody>
      </p:sp>
      <p:sp>
        <p:nvSpPr>
          <p:cNvPr id="45" name="Text 26"/>
          <p:cNvSpPr txBox="1"/>
          <p:nvPr/>
        </p:nvSpPr>
        <p:spPr>
          <a:xfrm>
            <a:off x="5353710" y="4476495"/>
            <a:ext cx="1516075" cy="6007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4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PMO-led execution with change management and </a:t>
            </a:r>
            <a:r>
              <a:rPr lang="en-US" sz="1400" dirty="0" smtClean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enablement</a:t>
            </a:r>
            <a:endParaRPr lang="en-US" sz="1400" dirty="0"/>
          </a:p>
        </p:txBody>
      </p:sp>
      <p:sp>
        <p:nvSpPr>
          <p:cNvPr id="46" name="Shape 27"/>
          <p:cNvSpPr/>
          <p:nvPr/>
        </p:nvSpPr>
        <p:spPr>
          <a:xfrm>
            <a:off x="7202729" y="3909060"/>
            <a:ext cx="75895" cy="75895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47" name="Image 17" descr="preencoded.png"/>
          <p:cNvPicPr>
            <a:picLocks noChangeAspect="1"/>
          </p:cNvPicPr>
          <p:nvPr/>
        </p:nvPicPr>
        <p:blipFill>
          <a:blip r:embed="rId7"/>
          <a:srcRect l="-743" r="-743"/>
          <a:stretch/>
        </p:blipFill>
        <p:spPr>
          <a:xfrm>
            <a:off x="7088429" y="4103827"/>
            <a:ext cx="304495" cy="342900"/>
          </a:xfrm>
          <a:prstGeom prst="rect">
            <a:avLst/>
          </a:prstGeom>
        </p:spPr>
      </p:pic>
      <p:sp>
        <p:nvSpPr>
          <p:cNvPr id="48" name="Shape 28"/>
          <p:cNvSpPr/>
          <p:nvPr/>
        </p:nvSpPr>
        <p:spPr>
          <a:xfrm>
            <a:off x="7202729" y="4594860"/>
            <a:ext cx="75895" cy="75895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49" name="Image 18" descr="preencoded.png"/>
          <p:cNvPicPr>
            <a:picLocks noChangeAspect="1"/>
          </p:cNvPicPr>
          <p:nvPr/>
        </p:nvPicPr>
        <p:blipFill>
          <a:blip r:embed="rId16"/>
          <a:srcRect t="-6" b="-6"/>
          <a:stretch/>
        </p:blipFill>
        <p:spPr>
          <a:xfrm>
            <a:off x="7441387" y="3096158"/>
            <a:ext cx="1895551" cy="2391156"/>
          </a:xfrm>
          <a:prstGeom prst="rect">
            <a:avLst/>
          </a:prstGeom>
        </p:spPr>
      </p:pic>
      <p:sp>
        <p:nvSpPr>
          <p:cNvPr id="50" name="Shape 29"/>
          <p:cNvSpPr/>
          <p:nvPr/>
        </p:nvSpPr>
        <p:spPr>
          <a:xfrm>
            <a:off x="7364578" y="3020263"/>
            <a:ext cx="286207" cy="286207"/>
          </a:xfrm>
          <a:prstGeom prst="ellipse">
            <a:avLst/>
          </a:prstGeom>
          <a:solidFill>
            <a:srgbClr val="2158A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1" name="Shape 30"/>
          <p:cNvSpPr/>
          <p:nvPr/>
        </p:nvSpPr>
        <p:spPr>
          <a:xfrm>
            <a:off x="9064447" y="5216652"/>
            <a:ext cx="286207" cy="286207"/>
          </a:xfrm>
          <a:prstGeom prst="ellipse">
            <a:avLst/>
          </a:prstGeom>
          <a:solidFill>
            <a:srgbClr val="2158A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53" name="Image 20" descr="preencoded.png"/>
          <p:cNvPicPr>
            <a:picLocks noChangeAspect="1"/>
          </p:cNvPicPr>
          <p:nvPr/>
        </p:nvPicPr>
        <p:blipFill>
          <a:blip r:embed="rId17"/>
          <a:srcRect/>
          <a:stretch/>
        </p:blipFill>
        <p:spPr>
          <a:xfrm>
            <a:off x="8028432" y="3363163"/>
            <a:ext cx="714146" cy="714146"/>
          </a:xfrm>
          <a:prstGeom prst="rect">
            <a:avLst/>
          </a:prstGeom>
        </p:spPr>
      </p:pic>
      <p:pic>
        <p:nvPicPr>
          <p:cNvPr id="54" name="Image 21" descr="preencoded.png"/>
          <p:cNvPicPr>
            <a:picLocks noChangeAspect="1"/>
          </p:cNvPicPr>
          <p:nvPr/>
        </p:nvPicPr>
        <p:blipFill>
          <a:blip r:embed="rId18"/>
          <a:srcRect/>
          <a:stretch/>
        </p:blipFill>
        <p:spPr>
          <a:xfrm>
            <a:off x="8214970" y="3535070"/>
            <a:ext cx="342900" cy="342900"/>
          </a:xfrm>
          <a:prstGeom prst="rect">
            <a:avLst/>
          </a:prstGeom>
        </p:spPr>
      </p:pic>
      <p:pic>
        <p:nvPicPr>
          <p:cNvPr id="55" name="Image 22" descr="preencoded.png"/>
          <p:cNvPicPr>
            <a:picLocks noChangeAspect="1"/>
          </p:cNvPicPr>
          <p:nvPr/>
        </p:nvPicPr>
        <p:blipFill>
          <a:blip r:embed="rId19"/>
          <a:srcRect/>
          <a:stretch/>
        </p:blipFill>
        <p:spPr>
          <a:xfrm>
            <a:off x="8514893" y="3287268"/>
            <a:ext cx="304495" cy="304495"/>
          </a:xfrm>
          <a:prstGeom prst="rect">
            <a:avLst/>
          </a:prstGeom>
        </p:spPr>
      </p:pic>
      <p:sp>
        <p:nvSpPr>
          <p:cNvPr id="56" name="Text 31"/>
          <p:cNvSpPr txBox="1"/>
          <p:nvPr/>
        </p:nvSpPr>
        <p:spPr>
          <a:xfrm>
            <a:off x="8586216" y="3324758"/>
            <a:ext cx="16276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57" name="Text 32"/>
          <p:cNvSpPr txBox="1"/>
          <p:nvPr/>
        </p:nvSpPr>
        <p:spPr>
          <a:xfrm>
            <a:off x="7587590" y="4147617"/>
            <a:ext cx="1629461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0033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Monitor</a:t>
            </a:r>
            <a:endParaRPr lang="en-US" dirty="0"/>
          </a:p>
        </p:txBody>
      </p:sp>
      <p:sp>
        <p:nvSpPr>
          <p:cNvPr id="58" name="Text 33"/>
          <p:cNvSpPr txBox="1"/>
          <p:nvPr/>
        </p:nvSpPr>
        <p:spPr>
          <a:xfrm>
            <a:off x="7630668" y="4476495"/>
            <a:ext cx="1516075" cy="6007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4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Track KPIs with governance cadence and course-correct</a:t>
            </a:r>
            <a:endParaRPr lang="en-US" sz="1400" dirty="0"/>
          </a:p>
        </p:txBody>
      </p:sp>
      <p:sp>
        <p:nvSpPr>
          <p:cNvPr id="59" name="Shape 34"/>
          <p:cNvSpPr/>
          <p:nvPr/>
        </p:nvSpPr>
        <p:spPr>
          <a:xfrm>
            <a:off x="9493301" y="3909060"/>
            <a:ext cx="75895" cy="75895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60" name="Image 23" descr="preencoded.png"/>
          <p:cNvPicPr>
            <a:picLocks noChangeAspect="1"/>
          </p:cNvPicPr>
          <p:nvPr/>
        </p:nvPicPr>
        <p:blipFill>
          <a:blip r:embed="rId7"/>
          <a:srcRect l="-743" r="-743"/>
          <a:stretch/>
        </p:blipFill>
        <p:spPr>
          <a:xfrm>
            <a:off x="9379001" y="4103827"/>
            <a:ext cx="304495" cy="342900"/>
          </a:xfrm>
          <a:prstGeom prst="rect">
            <a:avLst/>
          </a:prstGeom>
        </p:spPr>
      </p:pic>
      <p:sp>
        <p:nvSpPr>
          <p:cNvPr id="61" name="Shape 35"/>
          <p:cNvSpPr/>
          <p:nvPr/>
        </p:nvSpPr>
        <p:spPr>
          <a:xfrm>
            <a:off x="9493301" y="4594860"/>
            <a:ext cx="75895" cy="75895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62" name="Image 24" descr="preencoded.png"/>
          <p:cNvPicPr>
            <a:picLocks noChangeAspect="1"/>
          </p:cNvPicPr>
          <p:nvPr/>
        </p:nvPicPr>
        <p:blipFill>
          <a:blip r:embed="rId20"/>
          <a:srcRect l="-8" r="-8"/>
          <a:stretch/>
        </p:blipFill>
        <p:spPr>
          <a:xfrm>
            <a:off x="9731045" y="2996489"/>
            <a:ext cx="1895551" cy="2590495"/>
          </a:xfrm>
          <a:prstGeom prst="rect">
            <a:avLst/>
          </a:prstGeom>
        </p:spPr>
      </p:pic>
      <p:sp>
        <p:nvSpPr>
          <p:cNvPr id="63" name="Shape 36"/>
          <p:cNvSpPr/>
          <p:nvPr/>
        </p:nvSpPr>
        <p:spPr>
          <a:xfrm>
            <a:off x="9655150" y="2920594"/>
            <a:ext cx="286207" cy="286207"/>
          </a:xfrm>
          <a:prstGeom prst="ellipse">
            <a:avLst/>
          </a:prstGeom>
          <a:solidFill>
            <a:srgbClr val="0055BB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64" name="Shape 37"/>
          <p:cNvSpPr/>
          <p:nvPr/>
        </p:nvSpPr>
        <p:spPr>
          <a:xfrm>
            <a:off x="11354105" y="5316322"/>
            <a:ext cx="286207" cy="286207"/>
          </a:xfrm>
          <a:prstGeom prst="ellipse">
            <a:avLst/>
          </a:prstGeom>
          <a:solidFill>
            <a:srgbClr val="0055BB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66" name="Image 26" descr="preencoded.png"/>
          <p:cNvPicPr>
            <a:picLocks noChangeAspect="1"/>
          </p:cNvPicPr>
          <p:nvPr/>
        </p:nvPicPr>
        <p:blipFill>
          <a:blip r:embed="rId21"/>
          <a:srcRect/>
          <a:stretch/>
        </p:blipFill>
        <p:spPr>
          <a:xfrm>
            <a:off x="10319004" y="3263494"/>
            <a:ext cx="714146" cy="714146"/>
          </a:xfrm>
          <a:prstGeom prst="rect">
            <a:avLst/>
          </a:prstGeom>
        </p:spPr>
      </p:pic>
      <p:pic>
        <p:nvPicPr>
          <p:cNvPr id="67" name="Image 27" descr="preencoded.png"/>
          <p:cNvPicPr>
            <a:picLocks noChangeAspect="1"/>
          </p:cNvPicPr>
          <p:nvPr/>
        </p:nvPicPr>
        <p:blipFill>
          <a:blip r:embed="rId22"/>
          <a:srcRect/>
          <a:stretch/>
        </p:blipFill>
        <p:spPr>
          <a:xfrm>
            <a:off x="10504627" y="3434486"/>
            <a:ext cx="342900" cy="342900"/>
          </a:xfrm>
          <a:prstGeom prst="rect">
            <a:avLst/>
          </a:prstGeom>
        </p:spPr>
      </p:pic>
      <p:pic>
        <p:nvPicPr>
          <p:cNvPr id="68" name="Image 28" descr="preencoded.png"/>
          <p:cNvPicPr>
            <a:picLocks noChangeAspect="1"/>
          </p:cNvPicPr>
          <p:nvPr/>
        </p:nvPicPr>
        <p:blipFill>
          <a:blip r:embed="rId23"/>
          <a:srcRect/>
          <a:stretch/>
        </p:blipFill>
        <p:spPr>
          <a:xfrm>
            <a:off x="10804550" y="3186684"/>
            <a:ext cx="304495" cy="304495"/>
          </a:xfrm>
          <a:prstGeom prst="rect">
            <a:avLst/>
          </a:prstGeom>
        </p:spPr>
      </p:pic>
      <p:sp>
        <p:nvSpPr>
          <p:cNvPr id="69" name="Text 38"/>
          <p:cNvSpPr txBox="1"/>
          <p:nvPr/>
        </p:nvSpPr>
        <p:spPr>
          <a:xfrm>
            <a:off x="10876788" y="3225089"/>
            <a:ext cx="16276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70" name="Text 39"/>
          <p:cNvSpPr txBox="1"/>
          <p:nvPr/>
        </p:nvSpPr>
        <p:spPr>
          <a:xfrm>
            <a:off x="9864547" y="4085133"/>
            <a:ext cx="1629461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0033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Optimize</a:t>
            </a:r>
            <a:endParaRPr lang="en-US" sz="1600" dirty="0"/>
          </a:p>
        </p:txBody>
      </p:sp>
      <p:sp>
        <p:nvSpPr>
          <p:cNvPr id="71" name="Text 40"/>
          <p:cNvSpPr txBox="1"/>
          <p:nvPr/>
        </p:nvSpPr>
        <p:spPr>
          <a:xfrm>
            <a:off x="9948672" y="4414672"/>
            <a:ext cx="1516075" cy="80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4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Scale wins and institutionalise practices for continuous improvement</a:t>
            </a:r>
            <a:endParaRPr lang="en-US" sz="1400" dirty="0"/>
          </a:p>
        </p:txBody>
      </p:sp>
      <p:pic>
        <p:nvPicPr>
          <p:cNvPr id="72" name="Image 29" descr="preencoded.png"/>
          <p:cNvPicPr>
            <a:picLocks noChangeAspect="1"/>
          </p:cNvPicPr>
          <p:nvPr/>
        </p:nvPicPr>
        <p:blipFill>
          <a:blip r:embed="rId24"/>
          <a:srcRect t="181" b="181"/>
          <a:stretch/>
        </p:blipFill>
        <p:spPr>
          <a:xfrm>
            <a:off x="9647834" y="190195"/>
            <a:ext cx="2171700" cy="476402"/>
          </a:xfrm>
          <a:prstGeom prst="rect">
            <a:avLst/>
          </a:prstGeom>
        </p:spPr>
      </p:pic>
      <p:sp>
        <p:nvSpPr>
          <p:cNvPr id="73" name="Text 41"/>
          <p:cNvSpPr txBox="1"/>
          <p:nvPr/>
        </p:nvSpPr>
        <p:spPr>
          <a:xfrm>
            <a:off x="11726266" y="6439205"/>
            <a:ext cx="16276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842</Words>
  <Application>Microsoft Office PowerPoint</Application>
  <PresentationFormat>Widescreen</PresentationFormat>
  <Paragraphs>163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Montserrat</vt:lpstr>
      <vt:lpstr>Roboto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Generated by Gen-Spark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Multi-page HTML Content</dc:title>
  <dc:subject>PptxGenJS Presentation</dc:subject>
  <dc:creator>Visual Extract to PPTX Converter</dc:creator>
  <cp:lastModifiedBy>Microsoft account</cp:lastModifiedBy>
  <cp:revision>11</cp:revision>
  <dcterms:created xsi:type="dcterms:W3CDTF">2026-01-27T07:10:30Z</dcterms:created>
  <dcterms:modified xsi:type="dcterms:W3CDTF">2026-01-29T05:50:57Z</dcterms:modified>
</cp:coreProperties>
</file>